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Google Sans Medium"/>
      <p:regular r:id="rId59"/>
      <p:bold r:id="rId60"/>
      <p:italic r:id="rId61"/>
      <p:boldItalic r:id="rId62"/>
    </p:embeddedFont>
    <p:embeddedFont>
      <p:font typeface="Google Sans"/>
      <p:regular r:id="rId63"/>
      <p:bold r:id="rId64"/>
      <p:italic r:id="rId65"/>
      <p:boldItalic r:id="rId66"/>
    </p:embeddedFont>
    <p:embeddedFont>
      <p:font typeface="Roboto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64">
          <p15:clr>
            <a:srgbClr val="9AA0A6"/>
          </p15:clr>
        </p15:guide>
        <p15:guide id="2" pos="234">
          <p15:clr>
            <a:srgbClr val="9AA0A6"/>
          </p15:clr>
        </p15:guide>
        <p15:guide id="3" orient="horz" pos="852">
          <p15:clr>
            <a:srgbClr val="9AA0A6"/>
          </p15:clr>
        </p15:guide>
        <p15:guide id="4" orient="horz" pos="1524">
          <p15:clr>
            <a:srgbClr val="9AA0A6"/>
          </p15:clr>
        </p15:guide>
        <p15:guide id="5" orient="horz" pos="2173">
          <p15:clr>
            <a:srgbClr val="9AA0A6"/>
          </p15:clr>
        </p15:guide>
        <p15:guide id="6" orient="horz" pos="2953">
          <p15:clr>
            <a:srgbClr val="9AA0A6"/>
          </p15:clr>
        </p15:guide>
        <p15:guide id="7" pos="1052">
          <p15:clr>
            <a:srgbClr val="9AA0A6"/>
          </p15:clr>
        </p15:guide>
        <p15:guide id="8" orient="horz" pos="1467">
          <p15:clr>
            <a:srgbClr val="9AA0A6"/>
          </p15:clr>
        </p15:guide>
        <p15:guide id="9" orient="horz" pos="387">
          <p15:clr>
            <a:srgbClr val="9AA0A6"/>
          </p15:clr>
        </p15:guide>
        <p15:guide id="10" pos="5527">
          <p15:clr>
            <a:srgbClr val="9AA0A6"/>
          </p15:clr>
        </p15:guide>
        <p15:guide id="11" orient="horz" pos="3068">
          <p15:clr>
            <a:srgbClr val="9AA0A6"/>
          </p15:clr>
        </p15:guide>
        <p15:guide id="12" pos="288">
          <p15:clr>
            <a:srgbClr val="9AA0A6"/>
          </p15:clr>
        </p15:guide>
        <p15:guide id="13" pos="2044">
          <p15:clr>
            <a:srgbClr val="9AA0A6"/>
          </p15:clr>
        </p15:guide>
        <p15:guide id="14" pos="1728">
          <p15:clr>
            <a:srgbClr val="9AA0A6"/>
          </p15:clr>
        </p15:guide>
        <p15:guide id="15" pos="384">
          <p15:clr>
            <a:srgbClr val="9AA0A6"/>
          </p15:clr>
        </p15:guide>
        <p15:guide id="16" orient="horz" pos="2448">
          <p15:clr>
            <a:srgbClr val="9AA0A6"/>
          </p15:clr>
        </p15:guide>
        <p15:guide id="17" orient="horz" pos="2016">
          <p15:clr>
            <a:srgbClr val="9AA0A6"/>
          </p15:clr>
        </p15:guide>
        <p15:guide id="18" orient="horz" pos="2773">
          <p15:clr>
            <a:srgbClr val="9AA0A6"/>
          </p15:clr>
        </p15:guide>
        <p15:guide id="19" pos="303">
          <p15:clr>
            <a:srgbClr val="9AA0A6"/>
          </p15:clr>
        </p15:guide>
        <p15:guide id="20" pos="466">
          <p15:clr>
            <a:srgbClr val="9AA0A6"/>
          </p15:clr>
        </p15:guide>
        <p15:guide id="21" orient="horz" pos="14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D56F43-CFD9-46C0-AB8D-F09705E05A2D}">
  <a:tblStyle styleId="{B2D56F43-CFD9-46C0-AB8D-F09705E05A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64" orient="horz"/>
        <p:guide pos="234"/>
        <p:guide pos="852" orient="horz"/>
        <p:guide pos="1524" orient="horz"/>
        <p:guide pos="2173" orient="horz"/>
        <p:guide pos="2953" orient="horz"/>
        <p:guide pos="1052"/>
        <p:guide pos="1467" orient="horz"/>
        <p:guide pos="387" orient="horz"/>
        <p:guide pos="5527"/>
        <p:guide pos="3068" orient="horz"/>
        <p:guide pos="288"/>
        <p:guide pos="2044"/>
        <p:guide pos="1728"/>
        <p:guide pos="384"/>
        <p:guide pos="2448" orient="horz"/>
        <p:guide pos="2016" orient="horz"/>
        <p:guide pos="2773" orient="horz"/>
        <p:guide pos="303"/>
        <p:guide pos="466"/>
        <p:guide pos="144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Roboto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oogleSansMedium-boldItalic.fntdata"/><Relationship Id="rId61" Type="http://schemas.openxmlformats.org/officeDocument/2006/relationships/font" Target="fonts/GoogleSansMedium-italic.fntdata"/><Relationship Id="rId20" Type="http://schemas.openxmlformats.org/officeDocument/2006/relationships/slide" Target="slides/slide14.xml"/><Relationship Id="rId64" Type="http://schemas.openxmlformats.org/officeDocument/2006/relationships/font" Target="fonts/GoogleSans-bold.fntdata"/><Relationship Id="rId63" Type="http://schemas.openxmlformats.org/officeDocument/2006/relationships/font" Target="fonts/GoogleSans-regular.fntdata"/><Relationship Id="rId22" Type="http://schemas.openxmlformats.org/officeDocument/2006/relationships/slide" Target="slides/slide16.xml"/><Relationship Id="rId66" Type="http://schemas.openxmlformats.org/officeDocument/2006/relationships/font" Target="fonts/GoogleSans-boldItalic.fntdata"/><Relationship Id="rId21" Type="http://schemas.openxmlformats.org/officeDocument/2006/relationships/slide" Target="slides/slide15.xml"/><Relationship Id="rId65" Type="http://schemas.openxmlformats.org/officeDocument/2006/relationships/font" Target="fonts/GoogleSans-italic.fntdata"/><Relationship Id="rId24" Type="http://schemas.openxmlformats.org/officeDocument/2006/relationships/slide" Target="slides/slide18.xml"/><Relationship Id="rId68" Type="http://schemas.openxmlformats.org/officeDocument/2006/relationships/font" Target="fonts/RobotoLight-bold.fntdata"/><Relationship Id="rId23" Type="http://schemas.openxmlformats.org/officeDocument/2006/relationships/slide" Target="slides/slide17.xml"/><Relationship Id="rId67" Type="http://schemas.openxmlformats.org/officeDocument/2006/relationships/font" Target="fonts/RobotoLight-regular.fntdata"/><Relationship Id="rId60" Type="http://schemas.openxmlformats.org/officeDocument/2006/relationships/font" Target="fonts/GoogleSansMedium-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GoogleSansMedium-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ac949c4be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ac949c4be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b513b90f6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513b90f6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b0bff468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b0bff468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b0bff46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b0bff46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b0bff468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b0bff468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b0bff468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b0bff468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b0bff468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b0bff468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b0bff468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b0bff468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218bed4f8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218bed4f8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b6bbbf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b6bbbf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c4deaf86f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c4deaf86f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b0bff468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b0bff468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b6bbbff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b6bbbff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b513b90f6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b513b90f6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b6bbbff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b6bbbff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b6bbbff8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b6bbbff8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b6bbbff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b6bbbff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b6bbbff8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b6bbbff8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b6bbbff8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b6bbbff8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b6bbbff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b6bbbff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b6bbbff8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b6bbbff8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b6bbbff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b6bbbff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b0bff468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b0bff468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b6bbbff8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b6bbbff8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b6bbbff8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b6bbbff8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b0bff468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b0bff468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b0bff468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b0bff468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d691aa997_14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d691aa997_14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d9e96d276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d9e96d276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d9e96d27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d9e96d27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d9e96d276_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d9e96d276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d9e96d276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d9e96d276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bf794c7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bf794c7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b513b90f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b513b90f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bf794c7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bf794c7a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d691aa997_2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d691aa997_2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d691aa997_2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d691aa997_2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d691aa997_2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d691aa997_2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cb4a072a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cb4a072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d691aa997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d691aa997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bf794c7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bf794c7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bf794c7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bf794c7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b513b90f6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b513b90f6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b0bff468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b0bff468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b0bff468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b0bff468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b0bff468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b0bff468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c4deaf8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c4deaf8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b0bff468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b0bff468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p13"/>
          <p:cNvSpPr/>
          <p:nvPr/>
        </p:nvSpPr>
        <p:spPr>
          <a:xfrm>
            <a:off x="0" y="2567700"/>
            <a:ext cx="9144000" cy="25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725400" y="4621272"/>
            <a:ext cx="6704700" cy="29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600"/>
              </a:spcBef>
              <a:spcAft>
                <a:spcPts val="0"/>
              </a:spcAft>
              <a:buNone/>
              <a:defRPr>
                <a:latin typeface="Roboto"/>
                <a:ea typeface="Roboto"/>
                <a:cs typeface="Roboto"/>
                <a:sym typeface="Roboto"/>
              </a:defRPr>
            </a:lvl2pPr>
            <a:lvl3pPr lvl="2" rtl="0">
              <a:spcBef>
                <a:spcPts val="1600"/>
              </a:spcBef>
              <a:spcAft>
                <a:spcPts val="0"/>
              </a:spcAft>
              <a:buNone/>
              <a:defRPr>
                <a:latin typeface="Roboto"/>
                <a:ea typeface="Roboto"/>
                <a:cs typeface="Roboto"/>
                <a:sym typeface="Roboto"/>
              </a:defRPr>
            </a:lvl3pPr>
            <a:lvl4pPr lvl="3" rtl="0">
              <a:spcBef>
                <a:spcPts val="1600"/>
              </a:spcBef>
              <a:spcAft>
                <a:spcPts val="0"/>
              </a:spcAft>
              <a:buNone/>
              <a:defRPr>
                <a:latin typeface="Roboto"/>
                <a:ea typeface="Roboto"/>
                <a:cs typeface="Roboto"/>
                <a:sym typeface="Roboto"/>
              </a:defRPr>
            </a:lvl4pPr>
            <a:lvl5pPr lvl="4" rtl="0">
              <a:spcBef>
                <a:spcPts val="1600"/>
              </a:spcBef>
              <a:spcAft>
                <a:spcPts val="0"/>
              </a:spcAft>
              <a:buNone/>
              <a:defRPr>
                <a:latin typeface="Roboto"/>
                <a:ea typeface="Roboto"/>
                <a:cs typeface="Roboto"/>
                <a:sym typeface="Roboto"/>
              </a:defRPr>
            </a:lvl5pPr>
            <a:lvl6pPr lvl="5" rtl="0">
              <a:spcBef>
                <a:spcPts val="1600"/>
              </a:spcBef>
              <a:spcAft>
                <a:spcPts val="0"/>
              </a:spcAft>
              <a:buNone/>
              <a:defRPr>
                <a:latin typeface="Roboto"/>
                <a:ea typeface="Roboto"/>
                <a:cs typeface="Roboto"/>
                <a:sym typeface="Roboto"/>
              </a:defRPr>
            </a:lvl6pPr>
            <a:lvl7pPr lvl="6" rtl="0">
              <a:spcBef>
                <a:spcPts val="1600"/>
              </a:spcBef>
              <a:spcAft>
                <a:spcPts val="0"/>
              </a:spcAft>
              <a:buNone/>
              <a:defRPr>
                <a:latin typeface="Roboto"/>
                <a:ea typeface="Roboto"/>
                <a:cs typeface="Roboto"/>
                <a:sym typeface="Roboto"/>
              </a:defRPr>
            </a:lvl7pPr>
            <a:lvl8pPr lvl="7" rtl="0">
              <a:spcBef>
                <a:spcPts val="1600"/>
              </a:spcBef>
              <a:spcAft>
                <a:spcPts val="0"/>
              </a:spcAft>
              <a:buNone/>
              <a:defRPr>
                <a:latin typeface="Roboto"/>
                <a:ea typeface="Roboto"/>
                <a:cs typeface="Roboto"/>
                <a:sym typeface="Roboto"/>
              </a:defRPr>
            </a:lvl8pPr>
            <a:lvl9pPr lvl="8" rtl="0">
              <a:spcBef>
                <a:spcPts val="1600"/>
              </a:spcBef>
              <a:spcAft>
                <a:spcPts val="1600"/>
              </a:spcAft>
              <a:buNone/>
              <a:defRPr>
                <a:latin typeface="Roboto"/>
                <a:ea typeface="Roboto"/>
                <a:cs typeface="Roboto"/>
                <a:sym typeface="Roboto"/>
              </a:defRPr>
            </a:lvl9pPr>
          </a:lstStyle>
          <a:p/>
        </p:txBody>
      </p:sp>
      <p:sp>
        <p:nvSpPr>
          <p:cNvPr id="53" name="Google Shape;53;p13"/>
          <p:cNvSpPr txBox="1"/>
          <p:nvPr>
            <p:ph type="title"/>
          </p:nvPr>
        </p:nvSpPr>
        <p:spPr>
          <a:xfrm>
            <a:off x="707050" y="1798825"/>
            <a:ext cx="7282800" cy="717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3"/>
          <p:cNvSpPr txBox="1"/>
          <p:nvPr>
            <p:ph idx="2" type="subTitle"/>
          </p:nvPr>
        </p:nvSpPr>
        <p:spPr>
          <a:xfrm>
            <a:off x="726225" y="2779960"/>
            <a:ext cx="7121100" cy="107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a:blip r:embed="rId2">
            <a:alphaModFix/>
          </a:blip>
          <a:stretch>
            <a:fillRect/>
          </a:stretch>
        </p:blipFill>
        <p:spPr>
          <a:xfrm>
            <a:off x="5746410" y="0"/>
            <a:ext cx="3397590" cy="2575800"/>
          </a:xfrm>
          <a:prstGeom prst="rect">
            <a:avLst/>
          </a:prstGeom>
          <a:noFill/>
          <a:ln>
            <a:noFill/>
          </a:ln>
        </p:spPr>
      </p:pic>
      <p:pic>
        <p:nvPicPr>
          <p:cNvPr id="57" name="Google Shape;57;p13"/>
          <p:cNvPicPr preferRelativeResize="0"/>
          <p:nvPr/>
        </p:nvPicPr>
        <p:blipFill>
          <a:blip r:embed="rId3">
            <a:alphaModFix/>
          </a:blip>
          <a:stretch>
            <a:fillRect/>
          </a:stretch>
        </p:blipFill>
        <p:spPr>
          <a:xfrm>
            <a:off x="0" y="0"/>
            <a:ext cx="1713547" cy="5750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1 1">
  <p:cSld name="TITLE_ONLY_2_1">
    <p:spTree>
      <p:nvGrpSpPr>
        <p:cNvPr id="58" name="Shape 58"/>
        <p:cNvGrpSpPr/>
        <p:nvPr/>
      </p:nvGrpSpPr>
      <p:grpSpPr>
        <a:xfrm>
          <a:off x="0" y="0"/>
          <a:ext cx="0" cy="0"/>
          <a:chOff x="0" y="0"/>
          <a:chExt cx="0" cy="0"/>
        </a:xfrm>
      </p:grpSpPr>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type="title"/>
          </p:nvPr>
        </p:nvSpPr>
        <p:spPr>
          <a:xfrm>
            <a:off x="739450" y="767820"/>
            <a:ext cx="6704700" cy="450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14"/>
          <p:cNvSpPr txBox="1"/>
          <p:nvPr>
            <p:ph idx="1" type="subTitle"/>
          </p:nvPr>
        </p:nvSpPr>
        <p:spPr>
          <a:xfrm>
            <a:off x="739450" y="1386600"/>
            <a:ext cx="5211600" cy="58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14"/>
          <p:cNvSpPr txBox="1"/>
          <p:nvPr>
            <p:ph idx="2" type="subTitle"/>
          </p:nvPr>
        </p:nvSpPr>
        <p:spPr>
          <a:xfrm>
            <a:off x="739450" y="2233575"/>
            <a:ext cx="4367700" cy="157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 name="Google Shape;63;p14"/>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4"/>
          <p:cNvPicPr preferRelativeResize="0"/>
          <p:nvPr/>
        </p:nvPicPr>
        <p:blipFill rotWithShape="1">
          <a:blip r:embed="rId2">
            <a:alphaModFix/>
          </a:blip>
          <a:srcRect b="4404" l="7309" r="7300" t="4404"/>
          <a:stretch/>
        </p:blipFill>
        <p:spPr>
          <a:xfrm>
            <a:off x="57106" y="59150"/>
            <a:ext cx="37409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1">
  <p:cSld name="TITLE_ONLY_2_2">
    <p:spTree>
      <p:nvGrpSpPr>
        <p:cNvPr id="65" name="Shape 65"/>
        <p:cNvGrpSpPr/>
        <p:nvPr/>
      </p:nvGrpSpPr>
      <p:grpSpPr>
        <a:xfrm>
          <a:off x="0" y="0"/>
          <a:ext cx="0" cy="0"/>
          <a:chOff x="0" y="0"/>
          <a:chExt cx="0" cy="0"/>
        </a:xfrm>
      </p:grpSpPr>
      <p:sp>
        <p:nvSpPr>
          <p:cNvPr id="66" name="Google Shape;66;p15"/>
          <p:cNvSpPr txBox="1"/>
          <p:nvPr>
            <p:ph type="title"/>
          </p:nvPr>
        </p:nvSpPr>
        <p:spPr>
          <a:xfrm>
            <a:off x="739450" y="767820"/>
            <a:ext cx="6704700" cy="450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5"/>
          <p:cNvSpPr txBox="1"/>
          <p:nvPr>
            <p:ph idx="1" type="subTitle"/>
          </p:nvPr>
        </p:nvSpPr>
        <p:spPr>
          <a:xfrm>
            <a:off x="739450" y="1386600"/>
            <a:ext cx="5211600" cy="58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5"/>
          <p:cNvSpPr txBox="1"/>
          <p:nvPr>
            <p:ph idx="2" type="subTitle"/>
          </p:nvPr>
        </p:nvSpPr>
        <p:spPr>
          <a:xfrm>
            <a:off x="739450" y="2233575"/>
            <a:ext cx="4367700" cy="157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rotWithShape="1">
          <a:blip r:embed="rId2">
            <a:alphaModFix/>
          </a:blip>
          <a:srcRect b="4404" l="7309" r="7300" t="4404"/>
          <a:stretch/>
        </p:blipFill>
        <p:spPr>
          <a:xfrm>
            <a:off x="57106" y="59150"/>
            <a:ext cx="374094"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mailto:community-organizers@tensorflow.org" TargetMode="External"/><Relationship Id="rId4" Type="http://schemas.openxmlformats.org/officeDocument/2006/relationships/hyperlink" Target="mailto:tfug-help@google.com" TargetMode="External"/><Relationship Id="rId5" Type="http://schemas.openxmlformats.org/officeDocument/2006/relationships/hyperlink" Target="https://docs.google.com/document/d/1kqWIHeYFYYW5IId-4oDi3nbbaRZ4oaEVfJ5sjPer4AE/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bit.ly/tfug-form"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www.tensorflow.org/extras/tensorflow_brand_guidelines.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www.tensorflow.org/community/tfug-logo-generator" TargetMode="External"/><Relationship Id="rId5"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hyperlink" Target="https://drive.google.com/drive/folders/1LhcLjpV8NyBTc1d9lOzMa8_8eLzjzLQ0?usp=sharing" TargetMode="External"/><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hyperlink" Target="https://drive.google.com/drive/folders/1wYRNU4AAieohEy7G7LMVSP0U8nPY1hHy?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9.xml"/><Relationship Id="rId5" Type="http://schemas.openxmlformats.org/officeDocument/2006/relationships/slide" Target="/ppt/slides/slide15.xml"/><Relationship Id="rId6" Type="http://schemas.openxmlformats.org/officeDocument/2006/relationships/slide" Target="/ppt/slides/slide32.xml"/><Relationship Id="rId7" Type="http://schemas.openxmlformats.org/officeDocument/2006/relationships/slide" Target="/ppt/slides/slide39.xml"/><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hyperlink" Target="https://drive.google.com/drive/folders/1I1nw-6znYmA4TF_tkML5qwTNpbVgQlTN?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hyperlink" Target="https://drive.google.com/drive/folders/1Oqv_4xJnOT9qpjElcJ8ZTaRZhZMyHjIG?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hyperlink" Target="https://drive.google.com/drive/folders/1Aj9xlz88VVxrFgKb54aL0lYHEVDWSbzx?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hyperlink" Target="https://drive.google.com/drive/folders/1rIfHsA_aFnyRpLRuLdwFaSFFSLKu4QIb?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hyperlink" Target="https://drive.google.com/drive/folders/1AOt1MjLt0Ai7qu-KwcIknAHl4wAy13R5?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26.png"/><Relationship Id="rId6" Type="http://schemas.openxmlformats.org/officeDocument/2006/relationships/hyperlink" Target="https://drive.google.com/drive/folders/1pFckUuZzcmlCNEZ0bAt_TuPX9Vt8iabQ?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hyperlink" Target="https://drive.google.com/drive/folders/1qYi08HKi7iiazrA4BiU15X618nqmx4VX?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docs.google.com/presentation/d/1NFO23jjtfFJBb7wzih3Y2XhpfVgNUFAGs2fUwZGWHkM/edit?usp=sharing" TargetMode="External"/><Relationship Id="rId4"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hyperlink" Target="https://drive.google.com/drive/folders/1inh_8colqFqzyHDYQvtwOCHWecPUTneN?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speedtest.net/" TargetMode="External"/></Relationships>
</file>

<file path=ppt/slides/_rels/slide36.xml.rels><?xml version="1.0" encoding="UTF-8" standalone="yes"?><Relationships xmlns="http://schemas.openxmlformats.org/package/2006/relationships"><Relationship Id="rId20" Type="http://schemas.openxmlformats.org/officeDocument/2006/relationships/hyperlink" Target="https://www.feishu.cn/en/product/overview" TargetMode="External"/><Relationship Id="rId11" Type="http://schemas.openxmlformats.org/officeDocument/2006/relationships/hyperlink" Target="https://streamyard.com/resources/docs/getting-started/" TargetMode="External"/><Relationship Id="rId22" Type="http://schemas.openxmlformats.org/officeDocument/2006/relationships/hyperlink" Target="https://voovmeeting.com/df/en/index.html" TargetMode="External"/><Relationship Id="rId10" Type="http://schemas.openxmlformats.org/officeDocument/2006/relationships/hyperlink" Target="https://streamyard.com/" TargetMode="External"/><Relationship Id="rId21" Type="http://schemas.openxmlformats.org/officeDocument/2006/relationships/hyperlink" Target="https://getfeishu.cn/hc/en-US/categories/360001772814-Getting-Started" TargetMode="External"/><Relationship Id="rId13" Type="http://schemas.openxmlformats.org/officeDocument/2006/relationships/hyperlink" Target="https://streamyard.com/pricing" TargetMode="External"/><Relationship Id="rId24" Type="http://schemas.openxmlformats.org/officeDocument/2006/relationships/hyperlink" Target="https://voovmeeting.com/buy.html" TargetMode="External"/><Relationship Id="rId12" Type="http://schemas.openxmlformats.org/officeDocument/2006/relationships/hyperlink" Target="https://www.youtube.com/watch?v=An5ko-YEp1o&amp;list=PLxqZPGZQ-k749kYqMDVDGIccfoXnXefdy&amp;index=1" TargetMode="External"/><Relationship Id="rId23" Type="http://schemas.openxmlformats.org/officeDocument/2006/relationships/hyperlink" Target="https://voovmeeting.com/df/en/container.html?src=%2Fmobile%2Fredirect%3Fpage%3DfillInRegionAndBirth%26platform%3Dweb%26from_page%3Dregister%26region%3Ddf%26lang%3Den%26scheme%3Dregister" TargetMode="External"/><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apps.google.com/meet/?utm_source=google&amp;utm_medium=cpc&amp;utm_campaign=na-US-all-en-dr-bkws-all-all-trial-b-dr-1009156&amp;utm_content=text-ad-none-any-DEV_c-CRE_435199693897-ADGP_Hybrid+%7C+AW+SEM+%7C+BKWS+~+BMM+//+Google+Meet+//+Google+Meet-KWID_43700053724035182-kwd-299210509137&amp;utm_term=KW_%2Bgoogle%20%2Bmeet-ST_%2Bgoogle+%2Bmeet&amp;gclid=EAIaIQobChMIhI7XuJPV6gIVxRd9Ch254QdwEAAYASAAEgJesfD_BwE&amp;gclsrc=aw.ds" TargetMode="External"/><Relationship Id="rId4" Type="http://schemas.openxmlformats.org/officeDocument/2006/relationships/hyperlink" Target="https://docs.google.com/presentation/d/12GrdIGXKkEq6JtGX4zADizJqcCbFOJA0E1i8BIjiBKU/edit#slide=id.g82f65c495d_0_324" TargetMode="External"/><Relationship Id="rId9" Type="http://schemas.openxmlformats.org/officeDocument/2006/relationships/hyperlink" Target="https://creatoracademy.youtube.com/page/course/livestream?hl=en" TargetMode="External"/><Relationship Id="rId15" Type="http://schemas.openxmlformats.org/officeDocument/2006/relationships/hyperlink" Target="https://www.facebook.com/business/help/626637251511853?id=1123223941353904" TargetMode="External"/><Relationship Id="rId14" Type="http://schemas.openxmlformats.org/officeDocument/2006/relationships/hyperlink" Target="https://www.facebook.com/facebookmedia/solutions/facebook-live" TargetMode="External"/><Relationship Id="rId17" Type="http://schemas.openxmlformats.org/officeDocument/2006/relationships/hyperlink" Target="https://zoom.us/" TargetMode="External"/><Relationship Id="rId16" Type="http://schemas.openxmlformats.org/officeDocument/2006/relationships/hyperlink" Target="https://www.facebook.com/facebookmedia/blog/tips-for-using-live" TargetMode="External"/><Relationship Id="rId5" Type="http://schemas.openxmlformats.org/officeDocument/2006/relationships/hyperlink" Target="https://support.google.com/a/users/answer/9282720?hl=en" TargetMode="External"/><Relationship Id="rId19" Type="http://schemas.openxmlformats.org/officeDocument/2006/relationships/hyperlink" Target="https://zoom.us/pricing" TargetMode="External"/><Relationship Id="rId6" Type="http://schemas.openxmlformats.org/officeDocument/2006/relationships/hyperlink" Target="https://www.youtube.com/howyoutubeworks/product-features/live/#overview" TargetMode="External"/><Relationship Id="rId18" Type="http://schemas.openxmlformats.org/officeDocument/2006/relationships/hyperlink" Target="https://support.zoom.us/hc/en-us/articles/360034967471-Quick-start-guide-for-new-users" TargetMode="External"/><Relationship Id="rId7" Type="http://schemas.openxmlformats.org/officeDocument/2006/relationships/hyperlink" Target="http://services.google.com/fh/files/misc/youtube_playbook_digital_events.pdf" TargetMode="External"/><Relationship Id="rId8" Type="http://schemas.openxmlformats.org/officeDocument/2006/relationships/hyperlink" Target="http://services.google.com/fh/files/misc/youtube_playbook_digital_events.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s://www.tensorflow.org/community/group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tensorflow.org/community/tfug-logo-generator" TargetMode="External"/><Relationship Id="rId4" Type="http://schemas.openxmlformats.org/officeDocument/2006/relationships/slide" Target="/ppt/slides/slide21.xml"/><Relationship Id="rId5" Type="http://schemas.openxmlformats.org/officeDocument/2006/relationships/image" Target="../media/image16.png"/><Relationship Id="rId6"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drive.google.com/corp/drive/folders/1BHN73YS1kaRkdgSacoAho3NnPWcXkEt6" TargetMode="External"/><Relationship Id="rId4" Type="http://schemas.openxmlformats.org/officeDocument/2006/relationships/hyperlink" Target="https://drive.google.com/corp/drive/folders/10Y0tkvrASL29ckFbyVazGOqoAgS_Tra3" TargetMode="External"/><Relationship Id="rId5" Type="http://schemas.openxmlformats.org/officeDocument/2006/relationships/hyperlink" Target="https://www.tensorflow.org/learn" TargetMode="External"/><Relationship Id="rId6" Type="http://schemas.openxmlformats.org/officeDocument/2006/relationships/hyperlink" Target="https://www.youtube.com/channel/UC0rqucBdTuFTjJiefW5t-IQ" TargetMode="External"/><Relationship Id="rId7" Type="http://schemas.openxmlformats.org/officeDocument/2006/relationships/hyperlink" Target="https://developers.google.com/machine-learning/crash-cours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hyperlink" Target="http://tensorflow.org/certificat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www.tensorflow.org/community/groups" TargetMode="External"/><Relationship Id="rId4" Type="http://schemas.openxmlformats.org/officeDocument/2006/relationships/hyperlink" Target="https://www.tensorflow.org/community/groups"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github.com/tensorflow/community" TargetMode="Externa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docs.google.com/document/d/1kqWIHeYFYYW5IId-4oDi3nbbaRZ4oaEVfJ5sjPer4AE/edit?usp=sharin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78450" y="1798825"/>
            <a:ext cx="82755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User Group Guide </a:t>
            </a:r>
            <a:endParaRPr/>
          </a:p>
        </p:txBody>
      </p:sp>
      <p:sp>
        <p:nvSpPr>
          <p:cNvPr id="77" name="Google Shape;77;p16"/>
          <p:cNvSpPr txBox="1"/>
          <p:nvPr>
            <p:ph idx="2" type="subTitle"/>
          </p:nvPr>
        </p:nvSpPr>
        <p:spPr>
          <a:xfrm>
            <a:off x="543875" y="2691000"/>
            <a:ext cx="8383500" cy="23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Link: </a:t>
            </a:r>
            <a:r>
              <a:rPr lang="en" sz="1600"/>
              <a:t>goo.gle/tfug-guide</a:t>
            </a:r>
            <a:endParaRPr sz="1600"/>
          </a:p>
          <a:p>
            <a:pPr indent="0" lvl="0" marL="0" rtl="0" algn="l">
              <a:spcBef>
                <a:spcPts val="1600"/>
              </a:spcBef>
              <a:spcAft>
                <a:spcPts val="0"/>
              </a:spcAft>
              <a:buNone/>
            </a:pPr>
            <a:r>
              <a:rPr b="1" lang="en" sz="1300"/>
              <a:t>Last Updated:</a:t>
            </a:r>
            <a:r>
              <a:rPr lang="en" sz="1300"/>
              <a:t> July 28, 2020</a:t>
            </a:r>
            <a:endParaRPr sz="1300"/>
          </a:p>
          <a:p>
            <a:pPr indent="0" lvl="0" marL="0" rtl="0" algn="l">
              <a:spcBef>
                <a:spcPts val="1600"/>
              </a:spcBef>
              <a:spcAft>
                <a:spcPts val="0"/>
              </a:spcAft>
              <a:buNone/>
            </a:pPr>
            <a:r>
              <a:rPr b="1" lang="en" sz="1300"/>
              <a:t>Questions? Contact: </a:t>
            </a:r>
            <a:r>
              <a:rPr lang="en" sz="1300"/>
              <a:t>tfug-help@tensorflow.org</a:t>
            </a:r>
            <a:br>
              <a:rPr lang="en" sz="1300"/>
            </a:b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rPr lang="en" sz="900"/>
              <a:t>Note: </a:t>
            </a:r>
            <a:r>
              <a:rPr lang="en" sz="900"/>
              <a:t>This deck is only shared with: community-organizers@tensorflow.org</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Content</a:t>
            </a:r>
            <a:endParaRPr sz="4200">
              <a:solidFill>
                <a:srgbClr val="425066"/>
              </a:solidFill>
              <a:latin typeface="Google Sans"/>
              <a:ea typeface="Google Sans"/>
              <a:cs typeface="Google Sans"/>
              <a:sym typeface="Google Sans"/>
            </a:endParaRPr>
          </a:p>
        </p:txBody>
      </p:sp>
      <p:sp>
        <p:nvSpPr>
          <p:cNvPr id="141" name="Google Shape;141;p25"/>
          <p:cNvSpPr txBox="1"/>
          <p:nvPr/>
        </p:nvSpPr>
        <p:spPr>
          <a:xfrm>
            <a:off x="4939500" y="571675"/>
            <a:ext cx="38370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Naming Guidelines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Focus Areas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Recommended Activities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Reporting</a:t>
            </a:r>
            <a:endParaRPr b="1" sz="1800">
              <a:solidFill>
                <a:srgbClr val="425066"/>
              </a:solidFill>
              <a:latin typeface="Google Sans"/>
              <a:ea typeface="Google Sans"/>
              <a:cs typeface="Google Sans"/>
              <a:sym typeface="Google Sans"/>
            </a:endParaRPr>
          </a:p>
        </p:txBody>
      </p:sp>
      <p:pic>
        <p:nvPicPr>
          <p:cNvPr id="142" name="Google Shape;142;p25"/>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143" name="Google Shape;143;p2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Naming Guidelines</a:t>
            </a:r>
            <a:endParaRPr/>
          </a:p>
        </p:txBody>
      </p:sp>
      <p:sp>
        <p:nvSpPr>
          <p:cNvPr id="149" name="Google Shape;149;p26"/>
          <p:cNvSpPr txBox="1"/>
          <p:nvPr>
            <p:ph idx="2" type="subTitle"/>
          </p:nvPr>
        </p:nvSpPr>
        <p:spPr>
          <a:xfrm>
            <a:off x="609600" y="1352375"/>
            <a:ext cx="8428200" cy="216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25066"/>
              </a:buClr>
              <a:buSzPts val="1400"/>
              <a:buFont typeface="Google Sans"/>
              <a:buChar char="●"/>
            </a:pPr>
            <a:r>
              <a:rPr lang="en" sz="1400">
                <a:latin typeface="Google Sans"/>
                <a:ea typeface="Google Sans"/>
                <a:cs typeface="Google Sans"/>
                <a:sym typeface="Google Sans"/>
              </a:rPr>
              <a:t>Do refer to your chapter as </a:t>
            </a:r>
            <a:r>
              <a:rPr b="1" lang="en" sz="1400">
                <a:latin typeface="Google Sans"/>
                <a:ea typeface="Google Sans"/>
                <a:cs typeface="Google Sans"/>
                <a:sym typeface="Google Sans"/>
              </a:rPr>
              <a:t>TensorFlow User Group [Geographic Name]</a:t>
            </a:r>
            <a:endParaRPr b="1" sz="1400">
              <a:latin typeface="Google Sans"/>
              <a:ea typeface="Google Sans"/>
              <a:cs typeface="Google Sans"/>
              <a:sym typeface="Google Sans"/>
            </a:endParaRPr>
          </a:p>
          <a:p>
            <a:pPr indent="-317500" lvl="1" marL="914400" rtl="0" algn="l">
              <a:spcBef>
                <a:spcPts val="0"/>
              </a:spcBef>
              <a:spcAft>
                <a:spcPts val="0"/>
              </a:spcAft>
              <a:buClr>
                <a:srgbClr val="425066"/>
              </a:buClr>
              <a:buSzPts val="1400"/>
              <a:buFont typeface="Google Sans"/>
              <a:buChar char="○"/>
            </a:pPr>
            <a:r>
              <a:rPr lang="en">
                <a:solidFill>
                  <a:srgbClr val="425066"/>
                </a:solidFill>
                <a:latin typeface="Google Sans"/>
                <a:ea typeface="Google Sans"/>
                <a:cs typeface="Google Sans"/>
                <a:sym typeface="Google Sans"/>
              </a:rPr>
              <a:t>The geographic name should ideally be a city if there are more user groups exist in the same country</a:t>
            </a:r>
            <a:endParaRPr>
              <a:solidFill>
                <a:srgbClr val="425066"/>
              </a:solidFill>
              <a:latin typeface="Google Sans"/>
              <a:ea typeface="Google Sans"/>
              <a:cs typeface="Google Sans"/>
              <a:sym typeface="Google Sans"/>
            </a:endParaRPr>
          </a:p>
          <a:p>
            <a:pPr indent="-317500" lvl="1" marL="914400" rtl="0" algn="l">
              <a:spcBef>
                <a:spcPts val="0"/>
              </a:spcBef>
              <a:spcAft>
                <a:spcPts val="0"/>
              </a:spcAft>
              <a:buClr>
                <a:srgbClr val="425066"/>
              </a:buClr>
              <a:buSzPts val="1400"/>
              <a:buFont typeface="Google Sans"/>
              <a:buChar char="○"/>
            </a:pPr>
            <a:r>
              <a:rPr lang="en">
                <a:solidFill>
                  <a:srgbClr val="425066"/>
                </a:solidFill>
                <a:latin typeface="Google Sans"/>
                <a:ea typeface="Google Sans"/>
                <a:cs typeface="Google Sans"/>
                <a:sym typeface="Google Sans"/>
              </a:rPr>
              <a:t>If yours is the only user group in your country, exception can be given to keep the name with the country name</a:t>
            </a:r>
            <a:endParaRPr>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400">
              <a:solidFill>
                <a:srgbClr val="425066"/>
              </a:solidFill>
              <a:latin typeface="Google Sans"/>
              <a:ea typeface="Google Sans"/>
              <a:cs typeface="Google Sans"/>
              <a:sym typeface="Google Sans"/>
            </a:endParaRPr>
          </a:p>
          <a:p>
            <a:pPr indent="-317500" lvl="0" marL="457200" rtl="0" algn="l">
              <a:spcBef>
                <a:spcPts val="0"/>
              </a:spcBef>
              <a:spcAft>
                <a:spcPts val="0"/>
              </a:spcAft>
              <a:buClr>
                <a:srgbClr val="425066"/>
              </a:buClr>
              <a:buSzPts val="1400"/>
              <a:buFont typeface="Google Sans"/>
              <a:buChar char="●"/>
            </a:pPr>
            <a:r>
              <a:rPr b="1" lang="en" sz="1400">
                <a:solidFill>
                  <a:srgbClr val="FF0000"/>
                </a:solidFill>
                <a:latin typeface="Google Sans"/>
                <a:ea typeface="Google Sans"/>
                <a:cs typeface="Google Sans"/>
                <a:sym typeface="Google Sans"/>
              </a:rPr>
              <a:t>DO NOT</a:t>
            </a:r>
            <a:r>
              <a:rPr lang="en" sz="1400">
                <a:solidFill>
                  <a:srgbClr val="FF0000"/>
                </a:solidFill>
                <a:latin typeface="Google Sans"/>
                <a:ea typeface="Google Sans"/>
                <a:cs typeface="Google Sans"/>
                <a:sym typeface="Google Sans"/>
              </a:rPr>
              <a:t> </a:t>
            </a:r>
            <a:r>
              <a:rPr lang="en" sz="1400">
                <a:latin typeface="Google Sans"/>
                <a:ea typeface="Google Sans"/>
                <a:cs typeface="Google Sans"/>
                <a:sym typeface="Google Sans"/>
              </a:rPr>
              <a:t>use the word “Google” in your name</a:t>
            </a:r>
            <a:endParaRPr sz="1400">
              <a:latin typeface="Google Sans"/>
              <a:ea typeface="Google Sans"/>
              <a:cs typeface="Google Sans"/>
              <a:sym typeface="Google Sans"/>
            </a:endParaRPr>
          </a:p>
          <a:p>
            <a:pPr indent="-317500" lvl="0" marL="457200" rtl="0" algn="l">
              <a:spcBef>
                <a:spcPts val="0"/>
              </a:spcBef>
              <a:spcAft>
                <a:spcPts val="0"/>
              </a:spcAft>
              <a:buClr>
                <a:srgbClr val="425066"/>
              </a:buClr>
              <a:buSzPts val="1400"/>
              <a:buFont typeface="Google Sans"/>
              <a:buChar char="●"/>
            </a:pPr>
            <a:r>
              <a:rPr b="1" lang="en" sz="1400">
                <a:solidFill>
                  <a:srgbClr val="FF0000"/>
                </a:solidFill>
                <a:latin typeface="Google Sans"/>
                <a:ea typeface="Google Sans"/>
                <a:cs typeface="Google Sans"/>
                <a:sym typeface="Google Sans"/>
              </a:rPr>
              <a:t>DO NOT</a:t>
            </a:r>
            <a:r>
              <a:rPr lang="en" sz="1400">
                <a:solidFill>
                  <a:srgbClr val="FF0000"/>
                </a:solidFill>
                <a:latin typeface="Google Sans"/>
                <a:ea typeface="Google Sans"/>
                <a:cs typeface="Google Sans"/>
                <a:sym typeface="Google Sans"/>
              </a:rPr>
              <a:t> </a:t>
            </a:r>
            <a:r>
              <a:rPr lang="en" sz="1400">
                <a:latin typeface="Google Sans"/>
                <a:ea typeface="Google Sans"/>
                <a:cs typeface="Google Sans"/>
                <a:sym typeface="Google Sans"/>
              </a:rPr>
              <a:t>use the platform of your group in the name (ie: MeetUp)</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The </a:t>
            </a:r>
            <a:r>
              <a:rPr b="1" lang="en" sz="1400">
                <a:latin typeface="Google Sans"/>
                <a:ea typeface="Google Sans"/>
                <a:cs typeface="Google Sans"/>
                <a:sym typeface="Google Sans"/>
              </a:rPr>
              <a:t>F in TensorFlow should always be capitalized</a:t>
            </a:r>
            <a:endParaRPr b="1" sz="1400">
              <a:latin typeface="Google Sans"/>
              <a:ea typeface="Google Sans"/>
              <a:cs typeface="Google Sans"/>
              <a:sym typeface="Google Sans"/>
            </a:endParaRPr>
          </a:p>
          <a:p>
            <a:pPr indent="-317500" lvl="0" marL="457200" rtl="0" algn="l">
              <a:spcBef>
                <a:spcPts val="0"/>
              </a:spcBef>
              <a:spcAft>
                <a:spcPts val="0"/>
              </a:spcAft>
              <a:buClr>
                <a:srgbClr val="425066"/>
              </a:buClr>
              <a:buSzPts val="1400"/>
              <a:buFont typeface="Google Sans"/>
              <a:buChar char="●"/>
            </a:pPr>
            <a:r>
              <a:rPr lang="en" sz="1400">
                <a:latin typeface="Google Sans"/>
                <a:ea typeface="Google Sans"/>
                <a:cs typeface="Google Sans"/>
                <a:sym typeface="Google Sans"/>
              </a:rPr>
              <a:t>TensorFlow User Groups are a group of developers who meet </a:t>
            </a:r>
            <a:r>
              <a:rPr b="1" lang="en" sz="1400">
                <a:latin typeface="Google Sans"/>
                <a:ea typeface="Google Sans"/>
                <a:cs typeface="Google Sans"/>
                <a:sym typeface="Google Sans"/>
              </a:rPr>
              <a:t>physically or virtually</a:t>
            </a:r>
            <a:r>
              <a:rPr lang="en" sz="1400">
                <a:latin typeface="Google Sans"/>
                <a:ea typeface="Google Sans"/>
                <a:cs typeface="Google Sans"/>
                <a:sym typeface="Google Sans"/>
              </a:rPr>
              <a:t> in the form of meetups. </a:t>
            </a:r>
            <a:r>
              <a:rPr b="1" lang="en" sz="1400">
                <a:solidFill>
                  <a:srgbClr val="FF0000"/>
                </a:solidFill>
                <a:latin typeface="Google Sans"/>
                <a:ea typeface="Google Sans"/>
                <a:cs typeface="Google Sans"/>
                <a:sym typeface="Google Sans"/>
              </a:rPr>
              <a:t>Standalone whatsapp/facebook/telegram groups won’t be recognised.</a:t>
            </a:r>
            <a:endParaRPr b="1" sz="1400">
              <a:solidFill>
                <a:srgbClr val="FF0000"/>
              </a:solidFill>
              <a:latin typeface="Google Sans"/>
              <a:ea typeface="Google Sans"/>
              <a:cs typeface="Google Sans"/>
              <a:sym typeface="Google Sans"/>
            </a:endParaRPr>
          </a:p>
          <a:p>
            <a:pPr indent="0" lvl="0" marL="0" rtl="0" algn="l">
              <a:spcBef>
                <a:spcPts val="0"/>
              </a:spcBef>
              <a:spcAft>
                <a:spcPts val="1600"/>
              </a:spcAft>
              <a:buNone/>
            </a:pPr>
            <a:r>
              <a:t/>
            </a:r>
            <a:endParaRPr b="1" sz="14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F</a:t>
            </a:r>
            <a:r>
              <a:rPr lang="en"/>
              <a:t>ocus Areas</a:t>
            </a:r>
            <a:endParaRPr/>
          </a:p>
        </p:txBody>
      </p:sp>
      <p:sp>
        <p:nvSpPr>
          <p:cNvPr id="155" name="Google Shape;155;p27"/>
          <p:cNvSpPr txBox="1"/>
          <p:nvPr>
            <p:ph idx="2" type="subTitle"/>
          </p:nvPr>
        </p:nvSpPr>
        <p:spPr>
          <a:xfrm>
            <a:off x="609600" y="1319175"/>
            <a:ext cx="7619700" cy="26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Google Sans"/>
                <a:ea typeface="Google Sans"/>
                <a:cs typeface="Google Sans"/>
                <a:sym typeface="Google Sans"/>
              </a:rPr>
              <a:t>TFUGs can focus on the following areas:</a:t>
            </a:r>
            <a:endParaRPr b="1" sz="1400">
              <a:latin typeface="Google Sans"/>
              <a:ea typeface="Google Sans"/>
              <a:cs typeface="Google Sans"/>
              <a:sym typeface="Google Sans"/>
            </a:endParaRPr>
          </a:p>
          <a:p>
            <a:pPr indent="-317500" lvl="0" marL="457200" rtl="0" algn="l">
              <a:lnSpc>
                <a:spcPct val="150000"/>
              </a:lnSpc>
              <a:spcBef>
                <a:spcPts val="1600"/>
              </a:spcBef>
              <a:spcAft>
                <a:spcPts val="0"/>
              </a:spcAft>
              <a:buSzPts val="1400"/>
              <a:buFont typeface="Google Sans"/>
              <a:buAutoNum type="arabicPeriod"/>
            </a:pPr>
            <a:r>
              <a:rPr lang="en" sz="1400">
                <a:latin typeface="Google Sans"/>
                <a:ea typeface="Google Sans"/>
                <a:cs typeface="Google Sans"/>
                <a:sym typeface="Google Sans"/>
              </a:rPr>
              <a:t>TensorFlow Core Products (TF Library, TF.js, TF Lite, TF Extended)</a:t>
            </a:r>
            <a:endParaRPr sz="1400">
              <a:latin typeface="Google Sans"/>
              <a:ea typeface="Google Sans"/>
              <a:cs typeface="Google Sans"/>
              <a:sym typeface="Google Sans"/>
            </a:endParaRPr>
          </a:p>
          <a:p>
            <a:pPr indent="-317500" lvl="0" marL="457200" rtl="0" algn="l">
              <a:lnSpc>
                <a:spcPct val="150000"/>
              </a:lnSpc>
              <a:spcBef>
                <a:spcPts val="0"/>
              </a:spcBef>
              <a:spcAft>
                <a:spcPts val="0"/>
              </a:spcAft>
              <a:buSzPts val="1400"/>
              <a:buFont typeface="Google Sans"/>
              <a:buAutoNum type="arabicPeriod"/>
            </a:pPr>
            <a:r>
              <a:rPr lang="en" sz="1400">
                <a:latin typeface="Google Sans"/>
                <a:ea typeface="Google Sans"/>
                <a:cs typeface="Google Sans"/>
                <a:sym typeface="Google Sans"/>
              </a:rPr>
              <a:t>TensorFlow and related products (e.g. JAX, TensorBoard) </a:t>
            </a:r>
            <a:endParaRPr sz="1400">
              <a:latin typeface="Google Sans"/>
              <a:ea typeface="Google Sans"/>
              <a:cs typeface="Google Sans"/>
              <a:sym typeface="Google Sans"/>
            </a:endParaRPr>
          </a:p>
          <a:p>
            <a:pPr indent="-317500" lvl="0" marL="457200" rtl="0" algn="l">
              <a:lnSpc>
                <a:spcPct val="150000"/>
              </a:lnSpc>
              <a:spcBef>
                <a:spcPts val="0"/>
              </a:spcBef>
              <a:spcAft>
                <a:spcPts val="0"/>
              </a:spcAft>
              <a:buSzPts val="1400"/>
              <a:buFont typeface="Google Sans"/>
              <a:buAutoNum type="arabicPeriod"/>
            </a:pPr>
            <a:r>
              <a:rPr lang="en" sz="1400">
                <a:latin typeface="Google Sans"/>
                <a:ea typeface="Google Sans"/>
                <a:cs typeface="Google Sans"/>
                <a:sym typeface="Google Sans"/>
              </a:rPr>
              <a:t>Google Cloud products related with TensorFlow and ML(e.g. TPU, Colab)</a:t>
            </a:r>
            <a:endParaRPr sz="1400">
              <a:latin typeface="Google Sans"/>
              <a:ea typeface="Google Sans"/>
              <a:cs typeface="Google Sans"/>
              <a:sym typeface="Google Sans"/>
            </a:endParaRPr>
          </a:p>
          <a:p>
            <a:pPr indent="-317500" lvl="0" marL="457200" rtl="0" algn="l">
              <a:lnSpc>
                <a:spcPct val="150000"/>
              </a:lnSpc>
              <a:spcBef>
                <a:spcPts val="0"/>
              </a:spcBef>
              <a:spcAft>
                <a:spcPts val="0"/>
              </a:spcAft>
              <a:buSzPts val="1400"/>
              <a:buFont typeface="Google Sans"/>
              <a:buAutoNum type="arabicPeriod"/>
            </a:pPr>
            <a:r>
              <a:rPr lang="en" sz="1400">
                <a:latin typeface="Google Sans"/>
                <a:ea typeface="Google Sans"/>
                <a:cs typeface="Google Sans"/>
                <a:sym typeface="Google Sans"/>
              </a:rPr>
              <a:t>Machine learning concepts (like Bias, Fairness etc.) and Domains like NLP</a:t>
            </a:r>
            <a:endParaRPr sz="14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Communication</a:t>
            </a:r>
            <a:endParaRPr/>
          </a:p>
        </p:txBody>
      </p:sp>
      <p:sp>
        <p:nvSpPr>
          <p:cNvPr id="161" name="Google Shape;161;p28"/>
          <p:cNvSpPr txBox="1"/>
          <p:nvPr>
            <p:ph idx="2" type="subTitle"/>
          </p:nvPr>
        </p:nvSpPr>
        <p:spPr>
          <a:xfrm>
            <a:off x="609600" y="1352375"/>
            <a:ext cx="7457100" cy="253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25066"/>
              </a:buClr>
              <a:buSzPts val="1400"/>
              <a:buFont typeface="Google Sans"/>
              <a:buChar char="-"/>
            </a:pPr>
            <a:r>
              <a:rPr lang="en" sz="1400">
                <a:latin typeface="Google Sans"/>
                <a:ea typeface="Google Sans"/>
                <a:cs typeface="Google Sans"/>
                <a:sym typeface="Google Sans"/>
              </a:rPr>
              <a:t>If you are not a part of </a:t>
            </a:r>
            <a:r>
              <a:rPr lang="en" sz="1400" u="sng">
                <a:solidFill>
                  <a:srgbClr val="FF6F00"/>
                </a:solidFill>
                <a:latin typeface="Google Sans"/>
                <a:ea typeface="Google Sans"/>
                <a:cs typeface="Google Sans"/>
                <a:sym typeface="Google Sans"/>
                <a:hlinkClick r:id="rId3">
                  <a:extLst>
                    <a:ext uri="{A12FA001-AC4F-418D-AE19-62706E023703}">
                      <ahyp:hlinkClr val="tx"/>
                    </a:ext>
                  </a:extLst>
                </a:hlinkClick>
              </a:rPr>
              <a:t>community-organizers@tensorflow.org</a:t>
            </a:r>
            <a:r>
              <a:rPr lang="en" sz="1400">
                <a:latin typeface="Google Sans"/>
                <a:ea typeface="Google Sans"/>
                <a:cs typeface="Google Sans"/>
                <a:sym typeface="Google Sans"/>
              </a:rPr>
              <a:t>, </a:t>
            </a:r>
            <a:br>
              <a:rPr lang="en" sz="1400">
                <a:latin typeface="Google Sans"/>
                <a:ea typeface="Google Sans"/>
                <a:cs typeface="Google Sans"/>
                <a:sym typeface="Google Sans"/>
              </a:rPr>
            </a:br>
            <a:r>
              <a:rPr lang="en" sz="1400">
                <a:latin typeface="Google Sans"/>
                <a:ea typeface="Google Sans"/>
                <a:cs typeface="Google Sans"/>
                <a:sym typeface="Google Sans"/>
              </a:rPr>
              <a:t>please send an email to </a:t>
            </a:r>
            <a:r>
              <a:rPr lang="en" sz="1400" u="sng">
                <a:solidFill>
                  <a:srgbClr val="FF6F00"/>
                </a:solidFill>
                <a:latin typeface="Google Sans"/>
                <a:ea typeface="Google Sans"/>
                <a:cs typeface="Google Sans"/>
                <a:sym typeface="Google Sans"/>
                <a:hlinkClick r:id="rId4">
                  <a:extLst>
                    <a:ext uri="{A12FA001-AC4F-418D-AE19-62706E023703}">
                      <ahyp:hlinkClr val="tx"/>
                    </a:ext>
                  </a:extLst>
                </a:hlinkClick>
              </a:rPr>
              <a:t>tfug-help@google.com</a:t>
            </a:r>
            <a:endParaRPr sz="1400">
              <a:solidFill>
                <a:srgbClr val="FF6F00"/>
              </a:solidFill>
              <a:latin typeface="Google Sans"/>
              <a:ea typeface="Google Sans"/>
              <a:cs typeface="Google Sans"/>
              <a:sym typeface="Google Sans"/>
            </a:endParaRPr>
          </a:p>
          <a:p>
            <a:pPr indent="0" lvl="0" marL="457200" rtl="0" algn="l">
              <a:spcBef>
                <a:spcPts val="0"/>
              </a:spcBef>
              <a:spcAft>
                <a:spcPts val="0"/>
              </a:spcAft>
              <a:buNone/>
            </a:pPr>
            <a:r>
              <a:t/>
            </a:r>
            <a:endParaRPr sz="1400">
              <a:latin typeface="Google Sans"/>
              <a:ea typeface="Google Sans"/>
              <a:cs typeface="Google Sans"/>
              <a:sym typeface="Google Sans"/>
            </a:endParaRPr>
          </a:p>
          <a:p>
            <a:pPr indent="-317500" lvl="0" marL="457200" rtl="0" algn="l">
              <a:spcBef>
                <a:spcPts val="1600"/>
              </a:spcBef>
              <a:spcAft>
                <a:spcPts val="0"/>
              </a:spcAft>
              <a:buClr>
                <a:srgbClr val="425066"/>
              </a:buClr>
              <a:buSzPts val="1400"/>
              <a:buFont typeface="Google Sans"/>
              <a:buChar char="-"/>
            </a:pPr>
            <a:r>
              <a:rPr lang="en" sz="1400">
                <a:latin typeface="Google Sans"/>
                <a:ea typeface="Google Sans"/>
                <a:cs typeface="Google Sans"/>
                <a:sym typeface="Google Sans"/>
              </a:rPr>
              <a:t>Attend the monthly TFUG Global Calls every third wednesday:</a:t>
            </a:r>
            <a:endParaRPr sz="1400">
              <a:latin typeface="Google Sans"/>
              <a:ea typeface="Google Sans"/>
              <a:cs typeface="Google Sans"/>
              <a:sym typeface="Google Sans"/>
            </a:endParaRPr>
          </a:p>
          <a:p>
            <a:pPr indent="-317500" lvl="1" marL="914400" rtl="0" algn="l">
              <a:spcBef>
                <a:spcPts val="0"/>
              </a:spcBef>
              <a:spcAft>
                <a:spcPts val="0"/>
              </a:spcAft>
              <a:buClr>
                <a:srgbClr val="425066"/>
              </a:buClr>
              <a:buSzPts val="1400"/>
              <a:buFont typeface="Google Sans"/>
              <a:buChar char="-"/>
            </a:pPr>
            <a:r>
              <a:rPr lang="en">
                <a:solidFill>
                  <a:srgbClr val="425066"/>
                </a:solidFill>
                <a:latin typeface="Google Sans"/>
                <a:ea typeface="Google Sans"/>
                <a:cs typeface="Google Sans"/>
                <a:sym typeface="Google Sans"/>
              </a:rPr>
              <a:t>Asia/Europe at 1.30 PM IST</a:t>
            </a:r>
            <a:endParaRPr>
              <a:solidFill>
                <a:srgbClr val="425066"/>
              </a:solidFill>
              <a:latin typeface="Google Sans"/>
              <a:ea typeface="Google Sans"/>
              <a:cs typeface="Google Sans"/>
              <a:sym typeface="Google Sans"/>
            </a:endParaRPr>
          </a:p>
          <a:p>
            <a:pPr indent="-317500" lvl="1" marL="914400" rtl="0" algn="l">
              <a:spcBef>
                <a:spcPts val="0"/>
              </a:spcBef>
              <a:spcAft>
                <a:spcPts val="0"/>
              </a:spcAft>
              <a:buClr>
                <a:srgbClr val="425066"/>
              </a:buClr>
              <a:buSzPts val="1400"/>
              <a:buFont typeface="Google Sans"/>
              <a:buChar char="-"/>
            </a:pPr>
            <a:r>
              <a:rPr lang="en">
                <a:solidFill>
                  <a:srgbClr val="425066"/>
                </a:solidFill>
                <a:latin typeface="Google Sans"/>
                <a:ea typeface="Google Sans"/>
                <a:cs typeface="Google Sans"/>
                <a:sym typeface="Google Sans"/>
              </a:rPr>
              <a:t>Asia/Americas at 6.30 AM IST</a:t>
            </a:r>
            <a:endParaRPr>
              <a:solidFill>
                <a:srgbClr val="425066"/>
              </a:solidFill>
              <a:latin typeface="Google Sans"/>
              <a:ea typeface="Google Sans"/>
              <a:cs typeface="Google Sans"/>
              <a:sym typeface="Google Sans"/>
            </a:endParaRPr>
          </a:p>
          <a:p>
            <a:pPr indent="-317500" lvl="1" marL="914400" rtl="0" algn="l">
              <a:spcBef>
                <a:spcPts val="0"/>
              </a:spcBef>
              <a:spcAft>
                <a:spcPts val="0"/>
              </a:spcAft>
              <a:buSzPts val="1400"/>
              <a:buFont typeface="Google Sans"/>
              <a:buChar char="-"/>
            </a:pPr>
            <a:r>
              <a:rPr lang="en">
                <a:solidFill>
                  <a:srgbClr val="425066"/>
                </a:solidFill>
                <a:latin typeface="Google Sans"/>
                <a:ea typeface="Google Sans"/>
                <a:cs typeface="Google Sans"/>
                <a:sym typeface="Google Sans"/>
              </a:rPr>
              <a:t>Meeting Notes</a:t>
            </a:r>
            <a:r>
              <a:rPr lang="en">
                <a:latin typeface="Google Sans"/>
                <a:ea typeface="Google Sans"/>
                <a:cs typeface="Google Sans"/>
                <a:sym typeface="Google Sans"/>
              </a:rPr>
              <a:t> </a:t>
            </a:r>
            <a:r>
              <a:rPr lang="en" u="sng">
                <a:solidFill>
                  <a:srgbClr val="FF6F00"/>
                </a:solidFill>
                <a:latin typeface="Google Sans"/>
                <a:ea typeface="Google Sans"/>
                <a:cs typeface="Google Sans"/>
                <a:sym typeface="Google Sans"/>
                <a:hlinkClick r:id="rId5">
                  <a:extLst>
                    <a:ext uri="{A12FA001-AC4F-418D-AE19-62706E023703}">
                      <ahyp:hlinkClr val="tx"/>
                    </a:ext>
                  </a:extLst>
                </a:hlinkClick>
              </a:rPr>
              <a:t>here</a:t>
            </a:r>
            <a:r>
              <a:rPr lang="en">
                <a:latin typeface="Google Sans"/>
                <a:ea typeface="Google Sans"/>
                <a:cs typeface="Google Sans"/>
                <a:sym typeface="Google Sans"/>
              </a:rPr>
              <a:t>.</a:t>
            </a:r>
            <a:endParaRPr>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Events</a:t>
            </a:r>
            <a:endParaRPr/>
          </a:p>
        </p:txBody>
      </p:sp>
      <p:sp>
        <p:nvSpPr>
          <p:cNvPr id="167" name="Google Shape;167;p29"/>
          <p:cNvSpPr txBox="1"/>
          <p:nvPr>
            <p:ph idx="2" type="subTitle"/>
          </p:nvPr>
        </p:nvSpPr>
        <p:spPr>
          <a:xfrm>
            <a:off x="609600" y="1352375"/>
            <a:ext cx="5310000" cy="2530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400">
                <a:latin typeface="Google Sans"/>
                <a:ea typeface="Google Sans"/>
                <a:cs typeface="Google Sans"/>
                <a:sym typeface="Google Sans"/>
              </a:rPr>
              <a:t>Please fill </a:t>
            </a:r>
            <a:r>
              <a:rPr lang="en" sz="1400" u="sng">
                <a:solidFill>
                  <a:srgbClr val="FF6F00"/>
                </a:solidFill>
                <a:latin typeface="Google Sans"/>
                <a:ea typeface="Google Sans"/>
                <a:cs typeface="Google Sans"/>
                <a:sym typeface="Google Sans"/>
                <a:hlinkClick r:id="rId3">
                  <a:extLst>
                    <a:ext uri="{A12FA001-AC4F-418D-AE19-62706E023703}">
                      <ahyp:hlinkClr val="tx"/>
                    </a:ext>
                  </a:extLst>
                </a:hlinkClick>
              </a:rPr>
              <a:t>bit.ly/tfug-form</a:t>
            </a:r>
            <a:r>
              <a:rPr lang="en" sz="1400">
                <a:solidFill>
                  <a:srgbClr val="434343"/>
                </a:solidFill>
                <a:latin typeface="Google Sans"/>
                <a:ea typeface="Google Sans"/>
                <a:cs typeface="Google Sans"/>
                <a:sym typeface="Google Sans"/>
              </a:rPr>
              <a:t> </a:t>
            </a:r>
            <a:r>
              <a:rPr lang="en" sz="1400">
                <a:latin typeface="Google Sans"/>
                <a:ea typeface="Google Sans"/>
                <a:cs typeface="Google Sans"/>
                <a:sym typeface="Google Sans"/>
              </a:rPr>
              <a:t>once you are done with an event/meetup. It takes less than a minute!</a:t>
            </a:r>
            <a:endParaRPr sz="1400">
              <a:latin typeface="Google Sans"/>
              <a:ea typeface="Google Sans"/>
              <a:cs typeface="Google Sans"/>
              <a:sym typeface="Google Sans"/>
            </a:endParaRPr>
          </a:p>
          <a:p>
            <a:pPr indent="0" lvl="0" marL="0" rtl="0" algn="l">
              <a:lnSpc>
                <a:spcPct val="120000"/>
              </a:lnSpc>
              <a:spcBef>
                <a:spcPts val="0"/>
              </a:spcBef>
              <a:spcAft>
                <a:spcPts val="0"/>
              </a:spcAft>
              <a:buNone/>
            </a:pPr>
            <a:r>
              <a:t/>
            </a:r>
            <a:endParaRPr sz="1400">
              <a:solidFill>
                <a:srgbClr val="434343"/>
              </a:solidFill>
              <a:latin typeface="Google Sans"/>
              <a:ea typeface="Google Sans"/>
              <a:cs typeface="Google Sans"/>
              <a:sym typeface="Google Sans"/>
            </a:endParaRPr>
          </a:p>
          <a:p>
            <a:pPr indent="0" lvl="0" marL="0" rtl="0" algn="l">
              <a:lnSpc>
                <a:spcPct val="120000"/>
              </a:lnSpc>
              <a:spcBef>
                <a:spcPts val="0"/>
              </a:spcBef>
              <a:spcAft>
                <a:spcPts val="0"/>
              </a:spcAft>
              <a:buNone/>
            </a:pPr>
            <a:r>
              <a:t/>
            </a:r>
            <a:endParaRPr sz="1400">
              <a:solidFill>
                <a:srgbClr val="434343"/>
              </a:solidFill>
              <a:latin typeface="Google Sans"/>
              <a:ea typeface="Google Sans"/>
              <a:cs typeface="Google Sans"/>
              <a:sym typeface="Google Sans"/>
            </a:endParaRPr>
          </a:p>
        </p:txBody>
      </p:sp>
      <p:pic>
        <p:nvPicPr>
          <p:cNvPr id="168" name="Google Shape;168;p29"/>
          <p:cNvPicPr preferRelativeResize="0"/>
          <p:nvPr/>
        </p:nvPicPr>
        <p:blipFill>
          <a:blip r:embed="rId4">
            <a:alphaModFix/>
          </a:blip>
          <a:stretch>
            <a:fillRect/>
          </a:stretch>
        </p:blipFill>
        <p:spPr>
          <a:xfrm>
            <a:off x="5467475" y="1370825"/>
            <a:ext cx="3040800" cy="20793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172" name="Shape 172"/>
        <p:cNvGrpSpPr/>
        <p:nvPr/>
      </p:nvGrpSpPr>
      <p:grpSpPr>
        <a:xfrm>
          <a:off x="0" y="0"/>
          <a:ext cx="0" cy="0"/>
          <a:chOff x="0" y="0"/>
          <a:chExt cx="0" cy="0"/>
        </a:xfrm>
      </p:grpSpPr>
      <p:sp>
        <p:nvSpPr>
          <p:cNvPr id="173" name="Google Shape;173;p30"/>
          <p:cNvSpPr txBox="1"/>
          <p:nvPr>
            <p:ph type="ctrTitle"/>
          </p:nvPr>
        </p:nvSpPr>
        <p:spPr>
          <a:xfrm>
            <a:off x="370050" y="2309850"/>
            <a:ext cx="6048900" cy="5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lt1"/>
                </a:solidFill>
                <a:latin typeface="Google Sans Medium"/>
                <a:ea typeface="Google Sans Medium"/>
                <a:cs typeface="Google Sans Medium"/>
                <a:sym typeface="Google Sans Medium"/>
              </a:rPr>
              <a:t>Brand</a:t>
            </a:r>
            <a:r>
              <a:rPr lang="en" sz="3600">
                <a:solidFill>
                  <a:schemeClr val="lt1"/>
                </a:solidFill>
                <a:latin typeface="Google Sans Medium"/>
                <a:ea typeface="Google Sans Medium"/>
                <a:cs typeface="Google Sans Medium"/>
                <a:sym typeface="Google Sans Medium"/>
              </a:rPr>
              <a:t> Guidelines</a:t>
            </a:r>
            <a:endParaRPr sz="36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Content</a:t>
            </a:r>
            <a:endParaRPr sz="4200">
              <a:solidFill>
                <a:srgbClr val="425066"/>
              </a:solidFill>
              <a:latin typeface="Google Sans"/>
              <a:ea typeface="Google Sans"/>
              <a:cs typeface="Google Sans"/>
              <a:sym typeface="Google Sans"/>
            </a:endParaRPr>
          </a:p>
        </p:txBody>
      </p:sp>
      <p:sp>
        <p:nvSpPr>
          <p:cNvPr id="179" name="Google Shape;179;p31"/>
          <p:cNvSpPr txBox="1"/>
          <p:nvPr/>
        </p:nvSpPr>
        <p:spPr>
          <a:xfrm>
            <a:off x="4939500" y="571675"/>
            <a:ext cx="38370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Logo Creation</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Branded Elements</a:t>
            </a:r>
            <a:endParaRPr b="1" sz="1800">
              <a:solidFill>
                <a:srgbClr val="425066"/>
              </a:solidFill>
              <a:latin typeface="Google Sans"/>
              <a:ea typeface="Google Sans"/>
              <a:cs typeface="Google Sans"/>
              <a:sym typeface="Google Sans"/>
            </a:endParaRPr>
          </a:p>
        </p:txBody>
      </p:sp>
      <p:pic>
        <p:nvPicPr>
          <p:cNvPr id="180" name="Google Shape;180;p31"/>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181" name="Google Shape;181;p31"/>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2"/>
          <p:cNvSpPr/>
          <p:nvPr/>
        </p:nvSpPr>
        <p:spPr>
          <a:xfrm>
            <a:off x="512000" y="1207900"/>
            <a:ext cx="4023000" cy="2642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FF6F00"/>
                </a:solidFill>
                <a:latin typeface="Google Sans"/>
                <a:ea typeface="Google Sans"/>
                <a:cs typeface="Google Sans"/>
                <a:sym typeface="Google Sans"/>
                <a:hlinkClick>
                  <a:extLst>
                    <a:ext uri="{A12FA001-AC4F-418D-AE19-62706E023703}">
                      <ahyp:hlinkClr val="tx"/>
                    </a:ext>
                  </a:extLst>
                </a:hlinkClick>
              </a:rPr>
              <a:t>Step 1</a:t>
            </a:r>
            <a:endParaRPr>
              <a:solidFill>
                <a:srgbClr val="2C384A"/>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t/>
            </a:r>
            <a:endParaRPr>
              <a:solidFill>
                <a:srgbClr val="2C384A"/>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a:solidFill>
                  <a:srgbClr val="2C384A"/>
                </a:solidFill>
                <a:latin typeface="Google Sans"/>
                <a:ea typeface="Google Sans"/>
                <a:cs typeface="Google Sans"/>
                <a:sym typeface="Google Sans"/>
              </a:rPr>
              <a:t>Create a logo for your TensorFlow User Group with your location name</a:t>
            </a:r>
            <a:endParaRPr>
              <a:solidFill>
                <a:srgbClr val="2C384A"/>
              </a:solidFill>
              <a:latin typeface="Google Sans"/>
              <a:ea typeface="Google Sans"/>
              <a:cs typeface="Google Sans"/>
              <a:sym typeface="Google Sans"/>
            </a:endParaRPr>
          </a:p>
          <a:p>
            <a:pPr indent="0" lvl="0" marL="457200" rtl="0" algn="ctr">
              <a:spcBef>
                <a:spcPts val="0"/>
              </a:spcBef>
              <a:spcAft>
                <a:spcPts val="0"/>
              </a:spcAft>
              <a:buNone/>
            </a:pPr>
            <a:r>
              <a:t/>
            </a:r>
            <a:endParaRPr>
              <a:solidFill>
                <a:srgbClr val="2C384A"/>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800">
                <a:solidFill>
                  <a:srgbClr val="2C384A"/>
                </a:solidFill>
                <a:latin typeface="Google Sans"/>
                <a:ea typeface="Google Sans"/>
                <a:cs typeface="Google Sans"/>
                <a:sym typeface="Google Sans"/>
              </a:rPr>
              <a:t>*Be sure your name has been approved by tfug-help@tensorflow.org before submitting*</a:t>
            </a:r>
            <a:endParaRPr sz="800"/>
          </a:p>
        </p:txBody>
      </p:sp>
      <p:sp>
        <p:nvSpPr>
          <p:cNvPr id="187" name="Google Shape;187;p32"/>
          <p:cNvSpPr/>
          <p:nvPr/>
        </p:nvSpPr>
        <p:spPr>
          <a:xfrm>
            <a:off x="4750955" y="1207900"/>
            <a:ext cx="4023000" cy="2642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FF6F00"/>
                </a:solidFill>
                <a:latin typeface="Google Sans"/>
                <a:ea typeface="Google Sans"/>
                <a:cs typeface="Google Sans"/>
                <a:sym typeface="Google Sans"/>
                <a:hlinkClick>
                  <a:extLst>
                    <a:ext uri="{A12FA001-AC4F-418D-AE19-62706E023703}">
                      <ahyp:hlinkClr val="tx"/>
                    </a:ext>
                  </a:extLst>
                </a:hlinkClick>
              </a:rPr>
              <a:t>Step 2</a:t>
            </a:r>
            <a:endParaRPr b="1" u="sng">
              <a:solidFill>
                <a:srgbClr val="FF6F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u="sng">
              <a:solidFill>
                <a:srgbClr val="FF6F00"/>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a:solidFill>
                  <a:srgbClr val="2C384A"/>
                </a:solidFill>
                <a:latin typeface="Google Sans"/>
                <a:ea typeface="Google Sans"/>
                <a:cs typeface="Google Sans"/>
                <a:sym typeface="Google Sans"/>
              </a:rPr>
              <a:t>Add your location specific logo into these templates</a:t>
            </a:r>
            <a:endParaRPr>
              <a:solidFill>
                <a:srgbClr val="2C384A"/>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t/>
            </a:r>
            <a:endParaRPr>
              <a:solidFill>
                <a:srgbClr val="2C384A"/>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t/>
            </a:r>
            <a:endParaRPr>
              <a:solidFill>
                <a:srgbClr val="2C384A"/>
              </a:solidFill>
              <a:latin typeface="Google Sans"/>
              <a:ea typeface="Google Sans"/>
              <a:cs typeface="Google Sans"/>
              <a:sym typeface="Google Sans"/>
            </a:endParaRPr>
          </a:p>
        </p:txBody>
      </p:sp>
      <p:pic>
        <p:nvPicPr>
          <p:cNvPr id="188" name="Google Shape;188;p32"/>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189" name="Google Shape;189;p32"/>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nvSpPr>
        <p:spPr>
          <a:xfrm>
            <a:off x="370875" y="569300"/>
            <a:ext cx="7599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25066"/>
                </a:solidFill>
                <a:latin typeface="Google Sans"/>
                <a:ea typeface="Google Sans"/>
                <a:cs typeface="Google Sans"/>
                <a:sym typeface="Google Sans"/>
              </a:rPr>
              <a:t>Brand Book Instructions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b="1" sz="2200">
              <a:solidFill>
                <a:srgbClr val="425066"/>
              </a:solidFill>
              <a:latin typeface="Google Sans"/>
              <a:ea typeface="Google Sans"/>
              <a:cs typeface="Google Sans"/>
              <a:sym typeface="Google Sans"/>
            </a:endParaRPr>
          </a:p>
        </p:txBody>
      </p:sp>
      <p:sp>
        <p:nvSpPr>
          <p:cNvPr id="191" name="Google Shape;191;p32"/>
          <p:cNvSpPr txBox="1"/>
          <p:nvPr>
            <p:ph type="ctrTitle"/>
          </p:nvPr>
        </p:nvSpPr>
        <p:spPr>
          <a:xfrm>
            <a:off x="276850" y="4097650"/>
            <a:ext cx="88758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200">
                <a:solidFill>
                  <a:srgbClr val="2C384A"/>
                </a:solidFill>
                <a:latin typeface="Google Sans"/>
                <a:ea typeface="Google Sans"/>
                <a:cs typeface="Google Sans"/>
                <a:sym typeface="Google Sans"/>
              </a:rPr>
              <a:t>Be sure to follow our </a:t>
            </a:r>
            <a:r>
              <a:rPr lang="en" sz="1200" u="sng">
                <a:solidFill>
                  <a:srgbClr val="FF6F00"/>
                </a:solidFill>
                <a:latin typeface="Google Sans"/>
                <a:ea typeface="Google Sans"/>
                <a:cs typeface="Google Sans"/>
                <a:sym typeface="Google Sans"/>
                <a:hlinkClick r:id="rId4">
                  <a:extLst>
                    <a:ext uri="{A12FA001-AC4F-418D-AE19-62706E023703}">
                      <ahyp:hlinkClr val="tx"/>
                    </a:ext>
                  </a:extLst>
                </a:hlinkClick>
              </a:rPr>
              <a:t>TensorFlow Brand Guidelines</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pic>
        <p:nvPicPr>
          <p:cNvPr id="196" name="Google Shape;196;p33"/>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197" name="Google Shape;197;p33"/>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type="ctrTitle"/>
          </p:nvPr>
        </p:nvSpPr>
        <p:spPr>
          <a:xfrm>
            <a:off x="370875" y="993800"/>
            <a:ext cx="2119500" cy="600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4">
                  <a:extLst>
                    <a:ext uri="{A12FA001-AC4F-418D-AE19-62706E023703}">
                      <ahyp:hlinkClr val="tx"/>
                    </a:ext>
                  </a:extLst>
                </a:hlinkClick>
              </a:rPr>
              <a:t>Logo generator here </a:t>
            </a:r>
            <a:endParaRPr/>
          </a:p>
          <a:p>
            <a:pPr indent="0" lvl="0" marL="0" rtl="0" algn="l">
              <a:lnSpc>
                <a:spcPct val="100000"/>
              </a:lnSpc>
              <a:spcBef>
                <a:spcPts val="0"/>
              </a:spcBef>
              <a:spcAft>
                <a:spcPts val="0"/>
              </a:spcAft>
              <a:buNone/>
            </a:pPr>
            <a:r>
              <a:rPr lang="en" sz="800">
                <a:solidFill>
                  <a:srgbClr val="425066"/>
                </a:solidFill>
                <a:latin typeface="Google Sans Medium"/>
                <a:ea typeface="Google Sans Medium"/>
                <a:cs typeface="Google Sans Medium"/>
                <a:sym typeface="Google Sans Medium"/>
              </a:rPr>
              <a:t>Please d</a:t>
            </a:r>
            <a:r>
              <a:rPr lang="en" sz="800">
                <a:solidFill>
                  <a:srgbClr val="425066"/>
                </a:solidFill>
                <a:latin typeface="Google Sans Medium"/>
                <a:ea typeface="Google Sans Medium"/>
                <a:cs typeface="Google Sans Medium"/>
                <a:sym typeface="Google Sans Medium"/>
              </a:rPr>
              <a:t>o not share this URL with others.</a:t>
            </a:r>
            <a:endParaRPr sz="800">
              <a:solidFill>
                <a:srgbClr val="425066"/>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
        <p:nvSpPr>
          <p:cNvPr id="199" name="Google Shape;199;p33"/>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Logo Template</a:t>
            </a:r>
            <a:endParaRPr b="1" sz="2200">
              <a:solidFill>
                <a:srgbClr val="425066"/>
              </a:solidFill>
              <a:latin typeface="Google Sans"/>
              <a:ea typeface="Google Sans"/>
              <a:cs typeface="Google Sans"/>
              <a:sym typeface="Google Sans"/>
            </a:endParaRPr>
          </a:p>
        </p:txBody>
      </p:sp>
      <p:sp>
        <p:nvSpPr>
          <p:cNvPr id="200" name="Google Shape;200;p33"/>
          <p:cNvSpPr txBox="1"/>
          <p:nvPr/>
        </p:nvSpPr>
        <p:spPr>
          <a:xfrm>
            <a:off x="4243725" y="233775"/>
            <a:ext cx="4616700" cy="559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800">
                <a:solidFill>
                  <a:srgbClr val="2C384A"/>
                </a:solidFill>
                <a:latin typeface="Google Sans"/>
                <a:ea typeface="Google Sans"/>
                <a:cs typeface="Google Sans"/>
                <a:sym typeface="Google Sans"/>
              </a:rPr>
              <a:t>*Be sure your name has been approved by tfug-help@tensorflow.org before submitting*</a:t>
            </a:r>
            <a:endParaRPr sz="800">
              <a:solidFill>
                <a:srgbClr val="2C384A"/>
              </a:solidFill>
              <a:latin typeface="Google Sans"/>
              <a:ea typeface="Google Sans"/>
              <a:cs typeface="Google Sans"/>
              <a:sym typeface="Google Sans"/>
            </a:endParaRPr>
          </a:p>
          <a:p>
            <a:pPr indent="0" lvl="0" marL="0" rtl="0" algn="r">
              <a:spcBef>
                <a:spcPts val="0"/>
              </a:spcBef>
              <a:spcAft>
                <a:spcPts val="0"/>
              </a:spcAft>
              <a:buClr>
                <a:schemeClr val="dk1"/>
              </a:buClr>
              <a:buSzPts val="1100"/>
              <a:buFont typeface="Arial"/>
              <a:buNone/>
            </a:pPr>
            <a:r>
              <a:t/>
            </a:r>
            <a:endParaRPr sz="800">
              <a:solidFill>
                <a:srgbClr val="2C384A"/>
              </a:solidFill>
              <a:latin typeface="Google Sans"/>
              <a:ea typeface="Google Sans"/>
              <a:cs typeface="Google Sans"/>
              <a:sym typeface="Google Sans"/>
            </a:endParaRPr>
          </a:p>
          <a:p>
            <a:pPr indent="0" lvl="0" marL="0" rtl="0" algn="r">
              <a:spcBef>
                <a:spcPts val="0"/>
              </a:spcBef>
              <a:spcAft>
                <a:spcPts val="0"/>
              </a:spcAft>
              <a:buNone/>
            </a:pPr>
            <a:r>
              <a:t/>
            </a:r>
            <a:endParaRPr sz="800">
              <a:solidFill>
                <a:srgbClr val="2C384A"/>
              </a:solidFill>
              <a:latin typeface="Google Sans"/>
              <a:ea typeface="Google Sans"/>
              <a:cs typeface="Google Sans"/>
              <a:sym typeface="Google Sans"/>
            </a:endParaRPr>
          </a:p>
        </p:txBody>
      </p:sp>
      <p:pic>
        <p:nvPicPr>
          <p:cNvPr id="201" name="Google Shape;201;p33"/>
          <p:cNvPicPr preferRelativeResize="0"/>
          <p:nvPr/>
        </p:nvPicPr>
        <p:blipFill rotWithShape="1">
          <a:blip r:embed="rId5">
            <a:alphaModFix/>
          </a:blip>
          <a:srcRect b="0" l="28598" r="3211" t="17573"/>
          <a:stretch/>
        </p:blipFill>
        <p:spPr>
          <a:xfrm>
            <a:off x="4218725" y="793575"/>
            <a:ext cx="4427350" cy="346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4"/>
          <p:cNvSpPr/>
          <p:nvPr/>
        </p:nvSpPr>
        <p:spPr>
          <a:xfrm>
            <a:off x="341575" y="1517701"/>
            <a:ext cx="951300" cy="1546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25066"/>
                </a:solidFill>
                <a:latin typeface="Google Sans"/>
                <a:ea typeface="Google Sans"/>
                <a:cs typeface="Google Sans"/>
                <a:sym typeface="Google Sans"/>
              </a:rPr>
              <a:t>General</a:t>
            </a:r>
            <a:endParaRPr sz="1200">
              <a:solidFill>
                <a:srgbClr val="425066"/>
              </a:solidFill>
              <a:latin typeface="Google Sans"/>
              <a:ea typeface="Google Sans"/>
              <a:cs typeface="Google Sans"/>
              <a:sym typeface="Google Sans"/>
            </a:endParaRPr>
          </a:p>
        </p:txBody>
      </p:sp>
      <p:pic>
        <p:nvPicPr>
          <p:cNvPr id="207" name="Google Shape;207;p34"/>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08" name="Google Shape;208;p34"/>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4"/>
          <p:cNvPicPr preferRelativeResize="0"/>
          <p:nvPr/>
        </p:nvPicPr>
        <p:blipFill rotWithShape="1">
          <a:blip r:embed="rId4">
            <a:alphaModFix/>
          </a:blip>
          <a:srcRect b="0" l="0" r="0" t="0"/>
          <a:stretch/>
        </p:blipFill>
        <p:spPr>
          <a:xfrm>
            <a:off x="1719600" y="3355821"/>
            <a:ext cx="2970410" cy="984892"/>
          </a:xfrm>
          <a:prstGeom prst="rect">
            <a:avLst/>
          </a:prstGeom>
          <a:noFill/>
          <a:ln>
            <a:noFill/>
          </a:ln>
        </p:spPr>
      </p:pic>
      <p:sp>
        <p:nvSpPr>
          <p:cNvPr id="210" name="Google Shape;210;p34"/>
          <p:cNvSpPr txBox="1"/>
          <p:nvPr/>
        </p:nvSpPr>
        <p:spPr>
          <a:xfrm>
            <a:off x="370875" y="575375"/>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Official Logos</a:t>
            </a:r>
            <a:endParaRPr b="1" sz="2200">
              <a:solidFill>
                <a:srgbClr val="425066"/>
              </a:solidFill>
              <a:latin typeface="Google Sans"/>
              <a:ea typeface="Google Sans"/>
              <a:cs typeface="Google Sans"/>
              <a:sym typeface="Google Sans"/>
            </a:endParaRPr>
          </a:p>
        </p:txBody>
      </p:sp>
      <p:sp>
        <p:nvSpPr>
          <p:cNvPr id="211" name="Google Shape;211;p34"/>
          <p:cNvSpPr txBox="1"/>
          <p:nvPr/>
        </p:nvSpPr>
        <p:spPr>
          <a:xfrm>
            <a:off x="4256775" y="226700"/>
            <a:ext cx="4616700" cy="559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800">
                <a:solidFill>
                  <a:srgbClr val="2C384A"/>
                </a:solidFill>
                <a:latin typeface="Google Sans"/>
                <a:ea typeface="Google Sans"/>
                <a:cs typeface="Google Sans"/>
                <a:sym typeface="Google Sans"/>
              </a:rPr>
              <a:t>*Be sure your name has been approved by tfug-help@tensorflow.org before submitting*</a:t>
            </a:r>
            <a:endParaRPr sz="800">
              <a:solidFill>
                <a:srgbClr val="2C384A"/>
              </a:solidFill>
              <a:latin typeface="Google Sans"/>
              <a:ea typeface="Google Sans"/>
              <a:cs typeface="Google Sans"/>
              <a:sym typeface="Google Sans"/>
            </a:endParaRPr>
          </a:p>
          <a:p>
            <a:pPr indent="0" lvl="0" marL="0" rtl="0" algn="r">
              <a:spcBef>
                <a:spcPts val="0"/>
              </a:spcBef>
              <a:spcAft>
                <a:spcPts val="0"/>
              </a:spcAft>
              <a:buClr>
                <a:schemeClr val="dk1"/>
              </a:buClr>
              <a:buSzPts val="1100"/>
              <a:buFont typeface="Arial"/>
              <a:buNone/>
            </a:pPr>
            <a:r>
              <a:t/>
            </a:r>
            <a:endParaRPr sz="800">
              <a:solidFill>
                <a:srgbClr val="2C384A"/>
              </a:solidFill>
              <a:latin typeface="Google Sans"/>
              <a:ea typeface="Google Sans"/>
              <a:cs typeface="Google Sans"/>
              <a:sym typeface="Google Sans"/>
            </a:endParaRPr>
          </a:p>
          <a:p>
            <a:pPr indent="0" lvl="0" marL="0" rtl="0" algn="r">
              <a:spcBef>
                <a:spcPts val="0"/>
              </a:spcBef>
              <a:spcAft>
                <a:spcPts val="0"/>
              </a:spcAft>
              <a:buNone/>
            </a:pPr>
            <a:r>
              <a:t/>
            </a:r>
            <a:endParaRPr sz="800">
              <a:solidFill>
                <a:srgbClr val="2C384A"/>
              </a:solidFill>
              <a:latin typeface="Google Sans"/>
              <a:ea typeface="Google Sans"/>
              <a:cs typeface="Google Sans"/>
              <a:sym typeface="Google Sans"/>
            </a:endParaRPr>
          </a:p>
        </p:txBody>
      </p:sp>
      <p:pic>
        <p:nvPicPr>
          <p:cNvPr id="212" name="Google Shape;212;p34"/>
          <p:cNvPicPr preferRelativeResize="0"/>
          <p:nvPr/>
        </p:nvPicPr>
        <p:blipFill rotWithShape="1">
          <a:blip r:embed="rId5">
            <a:alphaModFix/>
          </a:blip>
          <a:srcRect b="7705" l="0" r="0" t="7705"/>
          <a:stretch/>
        </p:blipFill>
        <p:spPr>
          <a:xfrm>
            <a:off x="5465779" y="1665663"/>
            <a:ext cx="2875742" cy="953506"/>
          </a:xfrm>
          <a:prstGeom prst="rect">
            <a:avLst/>
          </a:prstGeom>
          <a:noFill/>
          <a:ln>
            <a:noFill/>
          </a:ln>
        </p:spPr>
      </p:pic>
      <p:pic>
        <p:nvPicPr>
          <p:cNvPr id="213" name="Google Shape;213;p34"/>
          <p:cNvPicPr preferRelativeResize="0"/>
          <p:nvPr/>
        </p:nvPicPr>
        <p:blipFill rotWithShape="1">
          <a:blip r:embed="rId6">
            <a:alphaModFix/>
          </a:blip>
          <a:srcRect b="-9301" l="0" r="1690" t="0"/>
          <a:stretch/>
        </p:blipFill>
        <p:spPr>
          <a:xfrm>
            <a:off x="5465775" y="3371510"/>
            <a:ext cx="2875751" cy="953504"/>
          </a:xfrm>
          <a:prstGeom prst="rect">
            <a:avLst/>
          </a:prstGeom>
          <a:noFill/>
          <a:ln>
            <a:noFill/>
          </a:ln>
        </p:spPr>
      </p:pic>
      <p:sp>
        <p:nvSpPr>
          <p:cNvPr id="214" name="Google Shape;214;p34"/>
          <p:cNvSpPr txBox="1"/>
          <p:nvPr/>
        </p:nvSpPr>
        <p:spPr>
          <a:xfrm>
            <a:off x="1292925" y="1123688"/>
            <a:ext cx="3740400" cy="396300"/>
          </a:xfrm>
          <a:prstGeom prst="rect">
            <a:avLst/>
          </a:prstGeom>
          <a:solidFill>
            <a:srgbClr val="CC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25066"/>
                </a:solidFill>
                <a:latin typeface="Google Sans"/>
                <a:ea typeface="Google Sans"/>
                <a:cs typeface="Google Sans"/>
                <a:sym typeface="Google Sans"/>
              </a:rPr>
              <a:t>Regular</a:t>
            </a:r>
            <a:endParaRPr>
              <a:solidFill>
                <a:srgbClr val="425066"/>
              </a:solidFill>
              <a:latin typeface="Google Sans"/>
              <a:ea typeface="Google Sans"/>
              <a:cs typeface="Google Sans"/>
              <a:sym typeface="Google Sans"/>
            </a:endParaRPr>
          </a:p>
        </p:txBody>
      </p:sp>
      <p:sp>
        <p:nvSpPr>
          <p:cNvPr id="215" name="Google Shape;215;p34"/>
          <p:cNvSpPr txBox="1"/>
          <p:nvPr/>
        </p:nvSpPr>
        <p:spPr>
          <a:xfrm>
            <a:off x="5033438" y="1123700"/>
            <a:ext cx="3740400" cy="396300"/>
          </a:xfrm>
          <a:prstGeom prst="rect">
            <a:avLst/>
          </a:prstGeom>
          <a:solidFill>
            <a:srgbClr val="E6E6E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25066"/>
                </a:solidFill>
                <a:latin typeface="Google Sans"/>
                <a:ea typeface="Google Sans"/>
                <a:cs typeface="Google Sans"/>
                <a:sym typeface="Google Sans"/>
              </a:rPr>
              <a:t>OnAir</a:t>
            </a:r>
            <a:endParaRPr>
              <a:solidFill>
                <a:srgbClr val="425066"/>
              </a:solidFill>
              <a:latin typeface="Google Sans"/>
              <a:ea typeface="Google Sans"/>
              <a:cs typeface="Google Sans"/>
              <a:sym typeface="Google Sans"/>
            </a:endParaRPr>
          </a:p>
        </p:txBody>
      </p:sp>
      <p:pic>
        <p:nvPicPr>
          <p:cNvPr id="216" name="Google Shape;216;p34"/>
          <p:cNvPicPr preferRelativeResize="0"/>
          <p:nvPr/>
        </p:nvPicPr>
        <p:blipFill rotWithShape="1">
          <a:blip r:embed="rId7">
            <a:alphaModFix/>
          </a:blip>
          <a:srcRect b="592" l="0" r="0" t="592"/>
          <a:stretch/>
        </p:blipFill>
        <p:spPr>
          <a:xfrm>
            <a:off x="1807055" y="1735439"/>
            <a:ext cx="2875849" cy="953538"/>
          </a:xfrm>
          <a:prstGeom prst="rect">
            <a:avLst/>
          </a:prstGeom>
          <a:noFill/>
          <a:ln>
            <a:noFill/>
          </a:ln>
        </p:spPr>
      </p:pic>
      <p:sp>
        <p:nvSpPr>
          <p:cNvPr id="217" name="Google Shape;217;p34"/>
          <p:cNvSpPr txBox="1"/>
          <p:nvPr/>
        </p:nvSpPr>
        <p:spPr>
          <a:xfrm>
            <a:off x="341500" y="3064110"/>
            <a:ext cx="951300" cy="1435200"/>
          </a:xfrm>
          <a:prstGeom prst="rect">
            <a:avLst/>
          </a:prstGeom>
          <a:solidFill>
            <a:srgbClr val="E6E6E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425066"/>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425066"/>
                </a:solidFill>
                <a:latin typeface="Google Sans"/>
                <a:ea typeface="Google Sans"/>
                <a:cs typeface="Google Sans"/>
                <a:sym typeface="Google Sans"/>
              </a:rPr>
              <a:t>Location Specific</a:t>
            </a:r>
            <a:endParaRPr sz="1200">
              <a:solidFill>
                <a:srgbClr val="425066"/>
              </a:solidFill>
              <a:latin typeface="Google Sans"/>
              <a:ea typeface="Google Sans"/>
              <a:cs typeface="Google Sans"/>
              <a:sym typeface="Google Sans"/>
            </a:endParaRPr>
          </a:p>
          <a:p>
            <a:pPr indent="0" lvl="0" marL="0" rtl="0" algn="ctr">
              <a:spcBef>
                <a:spcPts val="0"/>
              </a:spcBef>
              <a:spcAft>
                <a:spcPts val="0"/>
              </a:spcAft>
              <a:buNone/>
            </a:pPr>
            <a:r>
              <a:t/>
            </a:r>
            <a:endParaRPr sz="1100">
              <a:solidFill>
                <a:srgbClr val="FF6F00"/>
              </a:solidFill>
              <a:latin typeface="Google Sans"/>
              <a:ea typeface="Google Sans"/>
              <a:cs typeface="Google Sans"/>
              <a:sym typeface="Google Sans"/>
            </a:endParaRPr>
          </a:p>
          <a:p>
            <a:pPr indent="0" lvl="0" marL="0" rtl="0" algn="ctr">
              <a:spcBef>
                <a:spcPts val="0"/>
              </a:spcBef>
              <a:spcAft>
                <a:spcPts val="0"/>
              </a:spcAft>
              <a:buNone/>
            </a:pPr>
            <a:r>
              <a:rPr i="1" lang="en" sz="700">
                <a:solidFill>
                  <a:srgbClr val="616161"/>
                </a:solidFill>
                <a:latin typeface="Google Sans"/>
                <a:ea typeface="Google Sans"/>
                <a:cs typeface="Google Sans"/>
                <a:sym typeface="Google Sans"/>
              </a:rPr>
              <a:t>see next slide to create a custom logo for your location</a:t>
            </a:r>
            <a:endParaRPr i="1" sz="700">
              <a:solidFill>
                <a:srgbClr val="616161"/>
              </a:solidFill>
              <a:latin typeface="Google Sans"/>
              <a:ea typeface="Google Sans"/>
              <a:cs typeface="Google Sans"/>
              <a:sym typeface="Google Sans"/>
            </a:endParaRPr>
          </a:p>
          <a:p>
            <a:pPr indent="0" lvl="0" marL="0" rtl="0" algn="l">
              <a:spcBef>
                <a:spcPts val="0"/>
              </a:spcBef>
              <a:spcAft>
                <a:spcPts val="0"/>
              </a:spcAft>
              <a:buNone/>
            </a:pPr>
            <a:r>
              <a:t/>
            </a:r>
            <a:endParaRPr i="1" sz="700">
              <a:solidFill>
                <a:srgbClr val="616161"/>
              </a:solidFill>
              <a:latin typeface="Google Sans"/>
              <a:ea typeface="Google Sans"/>
              <a:cs typeface="Google Sans"/>
              <a:sym typeface="Google Sans"/>
            </a:endParaRPr>
          </a:p>
        </p:txBody>
      </p:sp>
      <p:sp>
        <p:nvSpPr>
          <p:cNvPr id="218" name="Google Shape;218;p34"/>
          <p:cNvSpPr txBox="1"/>
          <p:nvPr>
            <p:ph type="ctrTitle"/>
          </p:nvPr>
        </p:nvSpPr>
        <p:spPr>
          <a:xfrm>
            <a:off x="1890900" y="2705263"/>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8">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
        <p:nvSpPr>
          <p:cNvPr id="219" name="Google Shape;219;p34"/>
          <p:cNvSpPr txBox="1"/>
          <p:nvPr>
            <p:ph type="ctrTitle"/>
          </p:nvPr>
        </p:nvSpPr>
        <p:spPr>
          <a:xfrm>
            <a:off x="5392000" y="2705263"/>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9">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Content</a:t>
            </a:r>
            <a:endParaRPr sz="4200">
              <a:solidFill>
                <a:srgbClr val="425066"/>
              </a:solidFill>
              <a:latin typeface="Google Sans"/>
              <a:ea typeface="Google Sans"/>
              <a:cs typeface="Google Sans"/>
              <a:sym typeface="Google Sans"/>
            </a:endParaRPr>
          </a:p>
        </p:txBody>
      </p:sp>
      <p:sp>
        <p:nvSpPr>
          <p:cNvPr id="83" name="Google Shape;83;p17"/>
          <p:cNvSpPr txBox="1"/>
          <p:nvPr/>
        </p:nvSpPr>
        <p:spPr>
          <a:xfrm>
            <a:off x="4939500" y="571675"/>
            <a:ext cx="38370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u="sng">
                <a:solidFill>
                  <a:schemeClr val="hlink"/>
                </a:solidFill>
                <a:latin typeface="Google Sans"/>
                <a:ea typeface="Google Sans"/>
                <a:cs typeface="Google Sans"/>
                <a:sym typeface="Google Sans"/>
                <a:hlinkClick action="ppaction://hlinksldjump" r:id="rId3"/>
              </a:rPr>
              <a:t>TensorFlow Communities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u="sng">
                <a:solidFill>
                  <a:schemeClr val="hlink"/>
                </a:solidFill>
                <a:latin typeface="Google Sans"/>
                <a:ea typeface="Google Sans"/>
                <a:cs typeface="Google Sans"/>
                <a:sym typeface="Google Sans"/>
                <a:hlinkClick action="ppaction://hlinksldjump" r:id="rId4"/>
              </a:rPr>
              <a:t>TFUG Community Guidelines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u="sng">
                <a:solidFill>
                  <a:schemeClr val="hlink"/>
                </a:solidFill>
                <a:latin typeface="Google Sans"/>
                <a:ea typeface="Google Sans"/>
                <a:cs typeface="Google Sans"/>
                <a:sym typeface="Google Sans"/>
                <a:hlinkClick action="ppaction://hlinksldjump" r:id="rId5"/>
              </a:rPr>
              <a:t>TFUG Brand Guidelines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u="sng">
                <a:solidFill>
                  <a:schemeClr val="hlink"/>
                </a:solidFill>
                <a:latin typeface="Google Sans"/>
                <a:ea typeface="Google Sans"/>
                <a:cs typeface="Google Sans"/>
                <a:sym typeface="Google Sans"/>
                <a:hlinkClick action="ppaction://hlinksldjump" r:id="rId6"/>
              </a:rPr>
              <a:t>Online Event Guidelines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u="sng">
                <a:solidFill>
                  <a:schemeClr val="hlink"/>
                </a:solidFill>
                <a:latin typeface="Google Sans"/>
                <a:ea typeface="Google Sans"/>
                <a:cs typeface="Google Sans"/>
                <a:sym typeface="Google Sans"/>
                <a:hlinkClick action="ppaction://hlinksldjump" r:id="rId7"/>
              </a:rPr>
              <a:t>TFUGs OnAir</a:t>
            </a:r>
            <a:endParaRPr b="1" sz="1800">
              <a:solidFill>
                <a:srgbClr val="425066"/>
              </a:solidFill>
              <a:latin typeface="Google Sans"/>
              <a:ea typeface="Google Sans"/>
              <a:cs typeface="Google Sans"/>
              <a:sym typeface="Google Sans"/>
            </a:endParaRPr>
          </a:p>
        </p:txBody>
      </p:sp>
      <p:pic>
        <p:nvPicPr>
          <p:cNvPr id="84" name="Google Shape;84;p17"/>
          <p:cNvPicPr preferRelativeResize="0"/>
          <p:nvPr/>
        </p:nvPicPr>
        <p:blipFill rotWithShape="1">
          <a:blip r:embed="rId8">
            <a:alphaModFix/>
          </a:blip>
          <a:srcRect b="4404" l="7309" r="7300" t="4404"/>
          <a:stretch/>
        </p:blipFill>
        <p:spPr>
          <a:xfrm>
            <a:off x="57106" y="59150"/>
            <a:ext cx="374094" cy="393600"/>
          </a:xfrm>
          <a:prstGeom prst="rect">
            <a:avLst/>
          </a:prstGeom>
          <a:noFill/>
          <a:ln>
            <a:noFill/>
          </a:ln>
        </p:spPr>
      </p:pic>
      <p:sp>
        <p:nvSpPr>
          <p:cNvPr id="85" name="Google Shape;85;p17"/>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35"/>
          <p:cNvSpPr txBox="1"/>
          <p:nvPr/>
        </p:nvSpPr>
        <p:spPr>
          <a:xfrm>
            <a:off x="390475" y="534925"/>
            <a:ext cx="2949600" cy="287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Clr>
                <a:srgbClr val="000000"/>
              </a:buClr>
              <a:buSzPts val="1100"/>
              <a:buFont typeface="Arial"/>
              <a:buNone/>
            </a:pPr>
            <a:r>
              <a:rPr b="1" lang="en" sz="1000">
                <a:solidFill>
                  <a:srgbClr val="2C384A"/>
                </a:solidFill>
                <a:latin typeface="Roboto"/>
                <a:ea typeface="Roboto"/>
                <a:cs typeface="Roboto"/>
                <a:sym typeface="Roboto"/>
              </a:rPr>
              <a:t>Google Sans</a:t>
            </a:r>
            <a:br>
              <a:rPr b="1" lang="en" sz="1000">
                <a:solidFill>
                  <a:srgbClr val="2C384A"/>
                </a:solidFill>
                <a:latin typeface="Roboto"/>
                <a:ea typeface="Roboto"/>
                <a:cs typeface="Roboto"/>
                <a:sym typeface="Roboto"/>
              </a:rPr>
            </a:br>
            <a:r>
              <a:rPr lang="en" sz="800">
                <a:solidFill>
                  <a:srgbClr val="2C384A"/>
                </a:solidFill>
                <a:latin typeface="Roboto Light"/>
                <a:ea typeface="Roboto Light"/>
                <a:cs typeface="Roboto Light"/>
                <a:sym typeface="Roboto Light"/>
              </a:rPr>
              <a:t>Google Sans should be used in titles and headlines at sizes between 18pt and 35pt or 36pt and larger.</a:t>
            </a:r>
            <a:br>
              <a:rPr lang="en" sz="800">
                <a:solidFill>
                  <a:srgbClr val="2C384A"/>
                </a:solidFill>
                <a:latin typeface="Roboto Light"/>
                <a:ea typeface="Roboto Light"/>
                <a:cs typeface="Roboto Light"/>
                <a:sym typeface="Roboto Light"/>
              </a:rPr>
            </a:br>
            <a:br>
              <a:rPr lang="en" sz="800">
                <a:solidFill>
                  <a:srgbClr val="2C384A"/>
                </a:solidFill>
                <a:latin typeface="Roboto Light"/>
                <a:ea typeface="Roboto Light"/>
                <a:cs typeface="Roboto Light"/>
                <a:sym typeface="Roboto Light"/>
              </a:rPr>
            </a:br>
            <a:r>
              <a:rPr b="1" lang="en" sz="1000">
                <a:solidFill>
                  <a:srgbClr val="2C384A"/>
                </a:solidFill>
                <a:latin typeface="Roboto"/>
                <a:ea typeface="Roboto"/>
                <a:cs typeface="Roboto"/>
                <a:sym typeface="Roboto"/>
              </a:rPr>
              <a:t>Roboto</a:t>
            </a:r>
            <a:br>
              <a:rPr lang="en" sz="1000">
                <a:solidFill>
                  <a:srgbClr val="2C384A"/>
                </a:solidFill>
                <a:latin typeface="Roboto Light"/>
                <a:ea typeface="Roboto Light"/>
                <a:cs typeface="Roboto Light"/>
                <a:sym typeface="Roboto Light"/>
              </a:rPr>
            </a:br>
            <a:r>
              <a:rPr lang="en" sz="800">
                <a:solidFill>
                  <a:srgbClr val="2C384A"/>
                </a:solidFill>
                <a:latin typeface="Roboto Light"/>
                <a:ea typeface="Roboto Light"/>
                <a:cs typeface="Roboto Light"/>
                <a:sym typeface="Roboto Light"/>
              </a:rPr>
              <a:t>Google Sans is paired with Roboto for long blocks of copy. We use Roboto for body copy, third-party content, </a:t>
            </a:r>
            <a:br>
              <a:rPr lang="en" sz="800">
                <a:solidFill>
                  <a:srgbClr val="2C384A"/>
                </a:solidFill>
                <a:latin typeface="Roboto Light"/>
                <a:ea typeface="Roboto Light"/>
                <a:cs typeface="Roboto Light"/>
                <a:sym typeface="Roboto Light"/>
              </a:rPr>
            </a:br>
            <a:r>
              <a:rPr lang="en" sz="800">
                <a:solidFill>
                  <a:srgbClr val="2C384A"/>
                </a:solidFill>
                <a:latin typeface="Roboto Light"/>
                <a:ea typeface="Roboto Light"/>
                <a:cs typeface="Roboto Light"/>
                <a:sym typeface="Roboto Light"/>
              </a:rPr>
              <a:t>footers, and utility features such as user input fields and</a:t>
            </a:r>
            <a:br>
              <a:rPr lang="en" sz="800">
                <a:solidFill>
                  <a:srgbClr val="2C384A"/>
                </a:solidFill>
                <a:latin typeface="Roboto Light"/>
                <a:ea typeface="Roboto Light"/>
                <a:cs typeface="Roboto Light"/>
                <a:sym typeface="Roboto Light"/>
              </a:rPr>
            </a:br>
            <a:r>
              <a:rPr lang="en" sz="800">
                <a:solidFill>
                  <a:srgbClr val="2C384A"/>
                </a:solidFill>
                <a:latin typeface="Roboto Light"/>
                <a:ea typeface="Roboto Light"/>
                <a:cs typeface="Roboto Light"/>
                <a:sym typeface="Roboto Light"/>
              </a:rPr>
              <a:t>for use at sizes smaller than 16pt. </a:t>
            </a:r>
            <a:endParaRPr sz="1000">
              <a:solidFill>
                <a:srgbClr val="2C384A"/>
              </a:solidFill>
              <a:latin typeface="Roboto Light"/>
              <a:ea typeface="Roboto Light"/>
              <a:cs typeface="Roboto Light"/>
              <a:sym typeface="Roboto Light"/>
            </a:endParaRPr>
          </a:p>
        </p:txBody>
      </p:sp>
      <p:pic>
        <p:nvPicPr>
          <p:cNvPr id="225" name="Google Shape;225;p35"/>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26" name="Google Shape;226;p3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5"/>
          <p:cNvPicPr preferRelativeResize="0"/>
          <p:nvPr/>
        </p:nvPicPr>
        <p:blipFill rotWithShape="1">
          <a:blip r:embed="rId4">
            <a:alphaModFix/>
          </a:blip>
          <a:srcRect b="0" l="0" r="0" t="0"/>
          <a:stretch/>
        </p:blipFill>
        <p:spPr>
          <a:xfrm>
            <a:off x="467025" y="3093600"/>
            <a:ext cx="1243892" cy="392099"/>
          </a:xfrm>
          <a:prstGeom prst="rect">
            <a:avLst/>
          </a:prstGeom>
          <a:noFill/>
          <a:ln>
            <a:noFill/>
          </a:ln>
        </p:spPr>
      </p:pic>
      <p:sp>
        <p:nvSpPr>
          <p:cNvPr id="228" name="Google Shape;228;p35"/>
          <p:cNvSpPr txBox="1"/>
          <p:nvPr/>
        </p:nvSpPr>
        <p:spPr>
          <a:xfrm>
            <a:off x="2019762" y="3093610"/>
            <a:ext cx="1371900" cy="3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700">
                <a:solidFill>
                  <a:srgbClr val="E94235"/>
                </a:solidFill>
                <a:latin typeface="Roboto"/>
                <a:ea typeface="Roboto"/>
                <a:cs typeface="Roboto"/>
                <a:sym typeface="Roboto"/>
              </a:rPr>
              <a:t>DON'T</a:t>
            </a:r>
            <a:r>
              <a:rPr lang="en" sz="700">
                <a:solidFill>
                  <a:srgbClr val="595959"/>
                </a:solidFill>
                <a:latin typeface="Roboto"/>
                <a:ea typeface="Roboto"/>
                <a:cs typeface="Roboto"/>
                <a:sym typeface="Roboto"/>
              </a:rPr>
              <a:t> use black text on an orange background</a:t>
            </a:r>
            <a:endParaRPr b="1" sz="700">
              <a:solidFill>
                <a:srgbClr val="666666"/>
              </a:solidFill>
              <a:latin typeface="Roboto"/>
              <a:ea typeface="Roboto"/>
              <a:cs typeface="Roboto"/>
              <a:sym typeface="Roboto"/>
            </a:endParaRPr>
          </a:p>
        </p:txBody>
      </p:sp>
      <p:pic>
        <p:nvPicPr>
          <p:cNvPr id="229" name="Google Shape;229;p35"/>
          <p:cNvPicPr preferRelativeResize="0"/>
          <p:nvPr/>
        </p:nvPicPr>
        <p:blipFill>
          <a:blip r:embed="rId5">
            <a:alphaModFix/>
          </a:blip>
          <a:stretch>
            <a:fillRect/>
          </a:stretch>
        </p:blipFill>
        <p:spPr>
          <a:xfrm>
            <a:off x="1863096" y="3158603"/>
            <a:ext cx="175050" cy="175050"/>
          </a:xfrm>
          <a:prstGeom prst="rect">
            <a:avLst/>
          </a:prstGeom>
          <a:noFill/>
          <a:ln>
            <a:noFill/>
          </a:ln>
        </p:spPr>
      </p:pic>
      <p:pic>
        <p:nvPicPr>
          <p:cNvPr id="230" name="Google Shape;230;p35"/>
          <p:cNvPicPr preferRelativeResize="0"/>
          <p:nvPr/>
        </p:nvPicPr>
        <p:blipFill>
          <a:blip r:embed="rId6">
            <a:alphaModFix/>
          </a:blip>
          <a:stretch>
            <a:fillRect/>
          </a:stretch>
        </p:blipFill>
        <p:spPr>
          <a:xfrm>
            <a:off x="4690275" y="629225"/>
            <a:ext cx="2720198" cy="4098872"/>
          </a:xfrm>
          <a:prstGeom prst="rect">
            <a:avLst/>
          </a:prstGeom>
          <a:noFill/>
          <a:ln>
            <a:noFill/>
          </a:ln>
        </p:spPr>
      </p:pic>
      <p:sp>
        <p:nvSpPr>
          <p:cNvPr id="231" name="Google Shape;231;p35"/>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Typography</a:t>
            </a:r>
            <a:endParaRPr b="1" sz="10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pic>
        <p:nvPicPr>
          <p:cNvPr id="236" name="Google Shape;236;p36"/>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37" name="Google Shape;237;p36"/>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txBox="1"/>
          <p:nvPr/>
        </p:nvSpPr>
        <p:spPr>
          <a:xfrm>
            <a:off x="696050" y="1776675"/>
            <a:ext cx="7599600" cy="29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6F00"/>
                </a:solidFill>
                <a:latin typeface="Google Sans"/>
                <a:ea typeface="Google Sans"/>
                <a:cs typeface="Google Sans"/>
                <a:sym typeface="Google Sans"/>
              </a:rPr>
              <a:t>Either of these logos above can be used on any of the branded elements below.</a:t>
            </a:r>
            <a:endParaRPr b="1" sz="3000">
              <a:solidFill>
                <a:srgbClr val="FF6F00"/>
              </a:solidFill>
              <a:latin typeface="Google Sans"/>
              <a:ea typeface="Google Sans"/>
              <a:cs typeface="Google Sans"/>
              <a:sym typeface="Google Sans"/>
            </a:endParaRPr>
          </a:p>
          <a:p>
            <a:pPr indent="0" lvl="0" marL="0" rtl="0" algn="ctr">
              <a:spcBef>
                <a:spcPts val="0"/>
              </a:spcBef>
              <a:spcAft>
                <a:spcPts val="0"/>
              </a:spcAft>
              <a:buNone/>
            </a:pPr>
            <a:r>
              <a:t/>
            </a:r>
            <a:endParaRPr b="1" sz="3000">
              <a:solidFill>
                <a:srgbClr val="425066"/>
              </a:solidFill>
              <a:latin typeface="Google Sans"/>
              <a:ea typeface="Google Sans"/>
              <a:cs typeface="Google Sans"/>
              <a:sym typeface="Google Sans"/>
            </a:endParaRPr>
          </a:p>
          <a:p>
            <a:pPr indent="0" lvl="0" marL="0" rtl="0" algn="ctr">
              <a:spcBef>
                <a:spcPts val="0"/>
              </a:spcBef>
              <a:spcAft>
                <a:spcPts val="0"/>
              </a:spcAft>
              <a:buNone/>
            </a:pPr>
            <a:r>
              <a:t/>
            </a:r>
            <a:endParaRPr b="1" sz="3000">
              <a:solidFill>
                <a:srgbClr val="425066"/>
              </a:solidFill>
              <a:latin typeface="Google Sans"/>
              <a:ea typeface="Google Sans"/>
              <a:cs typeface="Google Sans"/>
              <a:sym typeface="Google Sans"/>
            </a:endParaRPr>
          </a:p>
          <a:p>
            <a:pPr indent="0" lvl="0" marL="0" rtl="0" algn="ctr">
              <a:spcBef>
                <a:spcPts val="0"/>
              </a:spcBef>
              <a:spcAft>
                <a:spcPts val="0"/>
              </a:spcAft>
              <a:buClr>
                <a:srgbClr val="000000"/>
              </a:buClr>
              <a:buSzPts val="1100"/>
              <a:buFont typeface="Arial"/>
              <a:buNone/>
            </a:pPr>
            <a:r>
              <a:t/>
            </a:r>
            <a:endParaRPr b="1" sz="3000">
              <a:solidFill>
                <a:srgbClr val="425066"/>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pic>
        <p:nvPicPr>
          <p:cNvPr id="243" name="Google Shape;243;p37"/>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44" name="Google Shape;244;p37"/>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Banner</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Facebook</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grpSp>
        <p:nvGrpSpPr>
          <p:cNvPr id="246" name="Google Shape;246;p37"/>
          <p:cNvGrpSpPr/>
          <p:nvPr/>
        </p:nvGrpSpPr>
        <p:grpSpPr>
          <a:xfrm>
            <a:off x="3200175" y="583974"/>
            <a:ext cx="4045550" cy="2643487"/>
            <a:chOff x="2743163" y="888850"/>
            <a:chExt cx="4555800" cy="2976900"/>
          </a:xfrm>
        </p:grpSpPr>
        <p:pic>
          <p:nvPicPr>
            <p:cNvPr id="247" name="Google Shape;247;p37"/>
            <p:cNvPicPr preferRelativeResize="0"/>
            <p:nvPr/>
          </p:nvPicPr>
          <p:blipFill rotWithShape="1">
            <a:blip r:embed="rId4">
              <a:alphaModFix/>
            </a:blip>
            <a:srcRect b="0" l="14980" r="14987" t="0"/>
            <a:stretch/>
          </p:blipFill>
          <p:spPr>
            <a:xfrm>
              <a:off x="2743200" y="888850"/>
              <a:ext cx="4555732" cy="2963963"/>
            </a:xfrm>
            <a:prstGeom prst="rect">
              <a:avLst/>
            </a:prstGeom>
            <a:noFill/>
            <a:ln>
              <a:noFill/>
            </a:ln>
            <a:effectLst>
              <a:outerShdw blurRad="57150" rotWithShape="0" algn="bl" dir="5400000" dist="19050">
                <a:srgbClr val="000000">
                  <a:alpha val="20000"/>
                </a:srgbClr>
              </a:outerShdw>
            </a:effectLst>
          </p:spPr>
        </p:pic>
        <p:pic>
          <p:nvPicPr>
            <p:cNvPr id="248" name="Google Shape;248;p37"/>
            <p:cNvPicPr preferRelativeResize="0"/>
            <p:nvPr/>
          </p:nvPicPr>
          <p:blipFill rotWithShape="1">
            <a:blip r:embed="rId5">
              <a:alphaModFix/>
            </a:blip>
            <a:srcRect b="47985" l="15300" r="72644" t="33556"/>
            <a:stretch/>
          </p:blipFill>
          <p:spPr>
            <a:xfrm>
              <a:off x="3174425" y="1198500"/>
              <a:ext cx="582900" cy="581100"/>
            </a:xfrm>
            <a:prstGeom prst="ellipse">
              <a:avLst/>
            </a:prstGeom>
            <a:noFill/>
            <a:ln>
              <a:noFill/>
            </a:ln>
          </p:spPr>
        </p:pic>
        <p:sp>
          <p:nvSpPr>
            <p:cNvPr id="249" name="Google Shape;249;p37"/>
            <p:cNvSpPr/>
            <p:nvPr/>
          </p:nvSpPr>
          <p:spPr>
            <a:xfrm>
              <a:off x="2743163" y="888850"/>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 name="Google Shape;250;p37"/>
          <p:cNvPicPr preferRelativeResize="0"/>
          <p:nvPr/>
        </p:nvPicPr>
        <p:blipFill>
          <a:blip r:embed="rId6">
            <a:alphaModFix/>
          </a:blip>
          <a:stretch>
            <a:fillRect/>
          </a:stretch>
        </p:blipFill>
        <p:spPr>
          <a:xfrm>
            <a:off x="4140911" y="830351"/>
            <a:ext cx="2375415" cy="905861"/>
          </a:xfrm>
          <a:prstGeom prst="rect">
            <a:avLst/>
          </a:prstGeom>
          <a:noFill/>
          <a:ln>
            <a:noFill/>
          </a:ln>
          <a:effectLst>
            <a:outerShdw blurRad="57150" rotWithShape="0" algn="bl" dir="5400000" dist="19050">
              <a:srgbClr val="000000">
                <a:alpha val="50000"/>
              </a:srgbClr>
            </a:outerShdw>
          </a:effectLst>
        </p:spPr>
      </p:pic>
      <p:grpSp>
        <p:nvGrpSpPr>
          <p:cNvPr id="251" name="Google Shape;251;p37"/>
          <p:cNvGrpSpPr/>
          <p:nvPr/>
        </p:nvGrpSpPr>
        <p:grpSpPr>
          <a:xfrm>
            <a:off x="4724175" y="1934799"/>
            <a:ext cx="4045550" cy="2643487"/>
            <a:chOff x="2743163" y="888850"/>
            <a:chExt cx="4555800" cy="2976900"/>
          </a:xfrm>
        </p:grpSpPr>
        <p:pic>
          <p:nvPicPr>
            <p:cNvPr id="252" name="Google Shape;252;p37"/>
            <p:cNvPicPr preferRelativeResize="0"/>
            <p:nvPr/>
          </p:nvPicPr>
          <p:blipFill rotWithShape="1">
            <a:blip r:embed="rId4">
              <a:alphaModFix/>
            </a:blip>
            <a:srcRect b="0" l="14980" r="14987" t="0"/>
            <a:stretch/>
          </p:blipFill>
          <p:spPr>
            <a:xfrm>
              <a:off x="2743200" y="888850"/>
              <a:ext cx="4555732" cy="2963963"/>
            </a:xfrm>
            <a:prstGeom prst="rect">
              <a:avLst/>
            </a:prstGeom>
            <a:noFill/>
            <a:ln>
              <a:noFill/>
            </a:ln>
            <a:effectLst>
              <a:outerShdw blurRad="57150" rotWithShape="0" algn="bl" dir="5400000" dist="19050">
                <a:srgbClr val="000000">
                  <a:alpha val="20000"/>
                </a:srgbClr>
              </a:outerShdw>
            </a:effectLst>
          </p:spPr>
        </p:pic>
        <p:pic>
          <p:nvPicPr>
            <p:cNvPr id="253" name="Google Shape;253;p37"/>
            <p:cNvPicPr preferRelativeResize="0"/>
            <p:nvPr/>
          </p:nvPicPr>
          <p:blipFill rotWithShape="1">
            <a:blip r:embed="rId5">
              <a:alphaModFix/>
            </a:blip>
            <a:srcRect b="47985" l="15300" r="72644" t="33556"/>
            <a:stretch/>
          </p:blipFill>
          <p:spPr>
            <a:xfrm>
              <a:off x="3174425" y="1198500"/>
              <a:ext cx="582900" cy="581100"/>
            </a:xfrm>
            <a:prstGeom prst="ellipse">
              <a:avLst/>
            </a:prstGeom>
            <a:noFill/>
            <a:ln>
              <a:noFill/>
            </a:ln>
          </p:spPr>
        </p:pic>
        <p:sp>
          <p:nvSpPr>
            <p:cNvPr id="254" name="Google Shape;254;p37"/>
            <p:cNvSpPr/>
            <p:nvPr/>
          </p:nvSpPr>
          <p:spPr>
            <a:xfrm>
              <a:off x="2743163" y="888850"/>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5" name="Google Shape;255;p37"/>
          <p:cNvPicPr preferRelativeResize="0"/>
          <p:nvPr/>
        </p:nvPicPr>
        <p:blipFill rotWithShape="1">
          <a:blip r:embed="rId7">
            <a:alphaModFix/>
          </a:blip>
          <a:srcRect b="0" l="219" r="219" t="0"/>
          <a:stretch/>
        </p:blipFill>
        <p:spPr>
          <a:xfrm>
            <a:off x="5664911" y="2181176"/>
            <a:ext cx="2375414" cy="905862"/>
          </a:xfrm>
          <a:prstGeom prst="rect">
            <a:avLst/>
          </a:prstGeom>
          <a:noFill/>
          <a:ln>
            <a:noFill/>
          </a:ln>
          <a:effectLst>
            <a:outerShdw blurRad="57150" rotWithShape="0" algn="bl" dir="5400000" dist="19050">
              <a:srgbClr val="000000">
                <a:alpha val="50000"/>
              </a:srgbClr>
            </a:outerShdw>
          </a:effectLst>
        </p:spPr>
      </p:pic>
      <p:sp>
        <p:nvSpPr>
          <p:cNvPr id="256" name="Google Shape;256;p37"/>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8">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62" name="Google Shape;262;p38"/>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Banner</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Twitter</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grpSp>
        <p:nvGrpSpPr>
          <p:cNvPr id="264" name="Google Shape;264;p38"/>
          <p:cNvGrpSpPr/>
          <p:nvPr/>
        </p:nvGrpSpPr>
        <p:grpSpPr>
          <a:xfrm>
            <a:off x="3272378" y="712383"/>
            <a:ext cx="4051017" cy="2647059"/>
            <a:chOff x="2743163" y="888850"/>
            <a:chExt cx="4555800" cy="2976900"/>
          </a:xfrm>
        </p:grpSpPr>
        <p:pic>
          <p:nvPicPr>
            <p:cNvPr id="265" name="Google Shape;265;p38"/>
            <p:cNvPicPr preferRelativeResize="0"/>
            <p:nvPr/>
          </p:nvPicPr>
          <p:blipFill>
            <a:blip r:embed="rId4">
              <a:alphaModFix/>
            </a:blip>
            <a:stretch>
              <a:fillRect/>
            </a:stretch>
          </p:blipFill>
          <p:spPr>
            <a:xfrm>
              <a:off x="2743200" y="888850"/>
              <a:ext cx="4555735" cy="2963962"/>
            </a:xfrm>
            <a:prstGeom prst="rect">
              <a:avLst/>
            </a:prstGeom>
            <a:noFill/>
            <a:ln>
              <a:noFill/>
            </a:ln>
            <a:effectLst>
              <a:outerShdw blurRad="57150" rotWithShape="0" algn="bl" dir="5400000" dist="19050">
                <a:srgbClr val="000000">
                  <a:alpha val="20000"/>
                </a:srgbClr>
              </a:outerShdw>
            </a:effectLst>
          </p:spPr>
        </p:pic>
        <p:sp>
          <p:nvSpPr>
            <p:cNvPr id="266" name="Google Shape;266;p38"/>
            <p:cNvSpPr/>
            <p:nvPr/>
          </p:nvSpPr>
          <p:spPr>
            <a:xfrm>
              <a:off x="2743163" y="888850"/>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 name="Google Shape;267;p38"/>
          <p:cNvPicPr preferRelativeResize="0"/>
          <p:nvPr/>
        </p:nvPicPr>
        <p:blipFill rotWithShape="1">
          <a:blip r:embed="rId5">
            <a:alphaModFix/>
          </a:blip>
          <a:srcRect b="12267" l="0" r="0" t="7288"/>
          <a:stretch/>
        </p:blipFill>
        <p:spPr>
          <a:xfrm>
            <a:off x="3272583" y="810306"/>
            <a:ext cx="4051302" cy="1079847"/>
          </a:xfrm>
          <a:prstGeom prst="rect">
            <a:avLst/>
          </a:prstGeom>
          <a:noFill/>
          <a:ln>
            <a:noFill/>
          </a:ln>
          <a:effectLst>
            <a:outerShdw blurRad="57150" rotWithShape="0" algn="bl" dir="5400000" dist="19050">
              <a:srgbClr val="000000">
                <a:alpha val="50000"/>
              </a:srgbClr>
            </a:outerShdw>
          </a:effectLst>
        </p:spPr>
      </p:pic>
      <p:pic>
        <p:nvPicPr>
          <p:cNvPr id="268" name="Google Shape;268;p38"/>
          <p:cNvPicPr preferRelativeResize="0"/>
          <p:nvPr/>
        </p:nvPicPr>
        <p:blipFill rotWithShape="1">
          <a:blip r:embed="rId4">
            <a:alphaModFix/>
          </a:blip>
          <a:srcRect b="47985" l="15300" r="72644" t="33556"/>
          <a:stretch/>
        </p:blipFill>
        <p:spPr>
          <a:xfrm>
            <a:off x="3881505" y="1586014"/>
            <a:ext cx="513900" cy="512100"/>
          </a:xfrm>
          <a:prstGeom prst="ellipse">
            <a:avLst/>
          </a:prstGeom>
          <a:noFill/>
          <a:ln>
            <a:noFill/>
          </a:ln>
        </p:spPr>
      </p:pic>
      <p:grpSp>
        <p:nvGrpSpPr>
          <p:cNvPr id="269" name="Google Shape;269;p38"/>
          <p:cNvGrpSpPr/>
          <p:nvPr/>
        </p:nvGrpSpPr>
        <p:grpSpPr>
          <a:xfrm>
            <a:off x="4722454" y="2098133"/>
            <a:ext cx="4051017" cy="2647059"/>
            <a:chOff x="2743163" y="888850"/>
            <a:chExt cx="4555800" cy="2976900"/>
          </a:xfrm>
        </p:grpSpPr>
        <p:pic>
          <p:nvPicPr>
            <p:cNvPr id="270" name="Google Shape;270;p38"/>
            <p:cNvPicPr preferRelativeResize="0"/>
            <p:nvPr/>
          </p:nvPicPr>
          <p:blipFill>
            <a:blip r:embed="rId4">
              <a:alphaModFix/>
            </a:blip>
            <a:stretch>
              <a:fillRect/>
            </a:stretch>
          </p:blipFill>
          <p:spPr>
            <a:xfrm>
              <a:off x="2743200" y="888850"/>
              <a:ext cx="4555735" cy="2963962"/>
            </a:xfrm>
            <a:prstGeom prst="rect">
              <a:avLst/>
            </a:prstGeom>
            <a:noFill/>
            <a:ln>
              <a:noFill/>
            </a:ln>
            <a:effectLst>
              <a:outerShdw blurRad="57150" rotWithShape="0" algn="bl" dir="5400000" dist="19050">
                <a:srgbClr val="000000">
                  <a:alpha val="20000"/>
                </a:srgbClr>
              </a:outerShdw>
            </a:effectLst>
          </p:spPr>
        </p:pic>
        <p:sp>
          <p:nvSpPr>
            <p:cNvPr id="271" name="Google Shape;271;p38"/>
            <p:cNvSpPr/>
            <p:nvPr/>
          </p:nvSpPr>
          <p:spPr>
            <a:xfrm>
              <a:off x="2743163" y="888850"/>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2" name="Google Shape;272;p38"/>
          <p:cNvPicPr preferRelativeResize="0"/>
          <p:nvPr/>
        </p:nvPicPr>
        <p:blipFill rotWithShape="1">
          <a:blip r:embed="rId6">
            <a:alphaModFix/>
          </a:blip>
          <a:srcRect b="9408" l="0" r="0" t="9416"/>
          <a:stretch/>
        </p:blipFill>
        <p:spPr>
          <a:xfrm>
            <a:off x="4722659" y="2196056"/>
            <a:ext cx="4051302" cy="1079847"/>
          </a:xfrm>
          <a:prstGeom prst="rect">
            <a:avLst/>
          </a:prstGeom>
          <a:noFill/>
          <a:ln>
            <a:noFill/>
          </a:ln>
          <a:effectLst>
            <a:outerShdw blurRad="57150" rotWithShape="0" algn="bl" dir="5400000" dist="19050">
              <a:srgbClr val="000000">
                <a:alpha val="50000"/>
              </a:srgbClr>
            </a:outerShdw>
          </a:effectLst>
        </p:spPr>
      </p:pic>
      <p:pic>
        <p:nvPicPr>
          <p:cNvPr id="273" name="Google Shape;273;p38"/>
          <p:cNvPicPr preferRelativeResize="0"/>
          <p:nvPr/>
        </p:nvPicPr>
        <p:blipFill rotWithShape="1">
          <a:blip r:embed="rId4">
            <a:alphaModFix/>
          </a:blip>
          <a:srcRect b="47985" l="15300" r="72644" t="33556"/>
          <a:stretch/>
        </p:blipFill>
        <p:spPr>
          <a:xfrm>
            <a:off x="5279631" y="2919838"/>
            <a:ext cx="513900" cy="512100"/>
          </a:xfrm>
          <a:prstGeom prst="ellipse">
            <a:avLst/>
          </a:prstGeom>
          <a:noFill/>
          <a:ln>
            <a:noFill/>
          </a:ln>
        </p:spPr>
      </p:pic>
      <p:sp>
        <p:nvSpPr>
          <p:cNvPr id="274" name="Google Shape;274;p38"/>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7">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id="279" name="Google Shape;279;p39"/>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80" name="Google Shape;280;p39"/>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Banner</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YouTube</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grpSp>
        <p:nvGrpSpPr>
          <p:cNvPr id="282" name="Google Shape;282;p39"/>
          <p:cNvGrpSpPr/>
          <p:nvPr/>
        </p:nvGrpSpPr>
        <p:grpSpPr>
          <a:xfrm>
            <a:off x="3617838" y="705038"/>
            <a:ext cx="5156013" cy="3366488"/>
            <a:chOff x="2743200" y="888850"/>
            <a:chExt cx="4560825" cy="2977875"/>
          </a:xfrm>
        </p:grpSpPr>
        <p:pic>
          <p:nvPicPr>
            <p:cNvPr id="283" name="Google Shape;283;p39"/>
            <p:cNvPicPr preferRelativeResize="0"/>
            <p:nvPr/>
          </p:nvPicPr>
          <p:blipFill rotWithShape="1">
            <a:blip r:embed="rId4">
              <a:alphaModFix/>
            </a:blip>
            <a:srcRect b="0" l="0" r="0" t="0"/>
            <a:stretch/>
          </p:blipFill>
          <p:spPr>
            <a:xfrm>
              <a:off x="2743200" y="888850"/>
              <a:ext cx="4555724" cy="2770700"/>
            </a:xfrm>
            <a:prstGeom prst="rect">
              <a:avLst/>
            </a:prstGeom>
            <a:noFill/>
            <a:ln>
              <a:noFill/>
            </a:ln>
            <a:effectLst>
              <a:outerShdw blurRad="57150" rotWithShape="0" algn="bl" dir="5400000" dist="19050">
                <a:srgbClr val="000000">
                  <a:alpha val="20000"/>
                </a:srgbClr>
              </a:outerShdw>
            </a:effectLst>
          </p:spPr>
        </p:pic>
        <p:sp>
          <p:nvSpPr>
            <p:cNvPr id="284" name="Google Shape;284;p39"/>
            <p:cNvSpPr/>
            <p:nvPr/>
          </p:nvSpPr>
          <p:spPr>
            <a:xfrm>
              <a:off x="2748225" y="889825"/>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5" name="Google Shape;285;p39"/>
          <p:cNvPicPr preferRelativeResize="0"/>
          <p:nvPr/>
        </p:nvPicPr>
        <p:blipFill rotWithShape="1">
          <a:blip r:embed="rId5">
            <a:alphaModFix/>
          </a:blip>
          <a:srcRect b="34077" l="0" r="0" t="34077"/>
          <a:stretch/>
        </p:blipFill>
        <p:spPr>
          <a:xfrm>
            <a:off x="3898892" y="845545"/>
            <a:ext cx="4875059" cy="871226"/>
          </a:xfrm>
          <a:prstGeom prst="rect">
            <a:avLst/>
          </a:prstGeom>
          <a:noFill/>
          <a:ln>
            <a:noFill/>
          </a:ln>
          <a:effectLst>
            <a:outerShdw blurRad="57150" rotWithShape="0" algn="bl" dir="5400000" dist="19050">
              <a:srgbClr val="000000">
                <a:alpha val="50000"/>
              </a:srgbClr>
            </a:outerShdw>
          </a:effectLst>
        </p:spPr>
      </p:pic>
      <p:sp>
        <p:nvSpPr>
          <p:cNvPr id="286" name="Google Shape;286;p39"/>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6">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292" name="Google Shape;292;p40"/>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Banner</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MeetUp</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grpSp>
        <p:nvGrpSpPr>
          <p:cNvPr id="294" name="Google Shape;294;p40"/>
          <p:cNvGrpSpPr/>
          <p:nvPr/>
        </p:nvGrpSpPr>
        <p:grpSpPr>
          <a:xfrm>
            <a:off x="3650765" y="666983"/>
            <a:ext cx="5123175" cy="3329417"/>
            <a:chOff x="2743200" y="888850"/>
            <a:chExt cx="4560825" cy="2963961"/>
          </a:xfrm>
        </p:grpSpPr>
        <p:pic>
          <p:nvPicPr>
            <p:cNvPr id="295" name="Google Shape;295;p40"/>
            <p:cNvPicPr preferRelativeResize="0"/>
            <p:nvPr/>
          </p:nvPicPr>
          <p:blipFill rotWithShape="1">
            <a:blip r:embed="rId4">
              <a:alphaModFix/>
            </a:blip>
            <a:srcRect b="-8236" l="0" r="0" t="0"/>
            <a:stretch/>
          </p:blipFill>
          <p:spPr>
            <a:xfrm>
              <a:off x="2743200" y="888850"/>
              <a:ext cx="4555736" cy="2963961"/>
            </a:xfrm>
            <a:prstGeom prst="rect">
              <a:avLst/>
            </a:prstGeom>
            <a:noFill/>
            <a:ln>
              <a:noFill/>
            </a:ln>
            <a:effectLst>
              <a:outerShdw blurRad="57150" rotWithShape="0" algn="bl" dir="5400000" dist="19050">
                <a:srgbClr val="000000">
                  <a:alpha val="20000"/>
                </a:srgbClr>
              </a:outerShdw>
            </a:effectLst>
          </p:spPr>
        </p:pic>
        <p:sp>
          <p:nvSpPr>
            <p:cNvPr id="296" name="Google Shape;296;p40"/>
            <p:cNvSpPr/>
            <p:nvPr/>
          </p:nvSpPr>
          <p:spPr>
            <a:xfrm>
              <a:off x="2748225" y="889825"/>
              <a:ext cx="4555800" cy="27435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 name="Google Shape;297;p40"/>
          <p:cNvPicPr preferRelativeResize="0"/>
          <p:nvPr/>
        </p:nvPicPr>
        <p:blipFill>
          <a:blip r:embed="rId5">
            <a:alphaModFix/>
          </a:blip>
          <a:stretch>
            <a:fillRect/>
          </a:stretch>
        </p:blipFill>
        <p:spPr>
          <a:xfrm>
            <a:off x="4327992" y="1036516"/>
            <a:ext cx="2177700" cy="1223700"/>
          </a:xfrm>
          <a:prstGeom prst="roundRect">
            <a:avLst>
              <a:gd fmla="val 1970" name="adj"/>
            </a:avLst>
          </a:prstGeom>
          <a:noFill/>
          <a:ln>
            <a:noFill/>
          </a:ln>
          <a:effectLst>
            <a:outerShdw blurRad="57150" rotWithShape="0" algn="bl" dir="5400000" dist="19050">
              <a:srgbClr val="000000">
                <a:alpha val="50000"/>
              </a:srgbClr>
            </a:outerShdw>
          </a:effectLst>
        </p:spPr>
      </p:pic>
      <p:sp>
        <p:nvSpPr>
          <p:cNvPr id="298" name="Google Shape;298;p40"/>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6">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41"/>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04" name="Google Shape;304;p41"/>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Promo</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Facebook</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grpSp>
        <p:nvGrpSpPr>
          <p:cNvPr id="306" name="Google Shape;306;p41"/>
          <p:cNvGrpSpPr/>
          <p:nvPr/>
        </p:nvGrpSpPr>
        <p:grpSpPr>
          <a:xfrm>
            <a:off x="3671750" y="888850"/>
            <a:ext cx="4560825" cy="2977875"/>
            <a:chOff x="2743200" y="888850"/>
            <a:chExt cx="4560825" cy="2977875"/>
          </a:xfrm>
        </p:grpSpPr>
        <p:grpSp>
          <p:nvGrpSpPr>
            <p:cNvPr id="307" name="Google Shape;307;p41"/>
            <p:cNvGrpSpPr/>
            <p:nvPr/>
          </p:nvGrpSpPr>
          <p:grpSpPr>
            <a:xfrm>
              <a:off x="2743200" y="888850"/>
              <a:ext cx="4555736" cy="2963962"/>
              <a:chOff x="2743200" y="888850"/>
              <a:chExt cx="4555736" cy="2963962"/>
            </a:xfrm>
          </p:grpSpPr>
          <p:pic>
            <p:nvPicPr>
              <p:cNvPr id="308" name="Google Shape;308;p41"/>
              <p:cNvPicPr preferRelativeResize="0"/>
              <p:nvPr/>
            </p:nvPicPr>
            <p:blipFill rotWithShape="1">
              <a:blip r:embed="rId4">
                <a:alphaModFix/>
              </a:blip>
              <a:srcRect b="0" l="11076" r="11084" t="0"/>
              <a:stretch/>
            </p:blipFill>
            <p:spPr>
              <a:xfrm>
                <a:off x="2743200" y="888850"/>
                <a:ext cx="4555736" cy="2963962"/>
              </a:xfrm>
              <a:prstGeom prst="rect">
                <a:avLst/>
              </a:prstGeom>
              <a:noFill/>
              <a:ln>
                <a:noFill/>
              </a:ln>
              <a:effectLst>
                <a:outerShdw blurRad="57150" rotWithShape="0" algn="bl" dir="5400000" dist="19050">
                  <a:srgbClr val="000000">
                    <a:alpha val="20000"/>
                  </a:srgbClr>
                </a:outerShdw>
              </a:effectLst>
            </p:spPr>
          </p:pic>
          <p:pic>
            <p:nvPicPr>
              <p:cNvPr id="309" name="Google Shape;309;p41"/>
              <p:cNvPicPr preferRelativeResize="0"/>
              <p:nvPr/>
            </p:nvPicPr>
            <p:blipFill rotWithShape="1">
              <a:blip r:embed="rId5">
                <a:alphaModFix/>
              </a:blip>
              <a:srcRect b="47985" l="15300" r="72644" t="33556"/>
              <a:stretch/>
            </p:blipFill>
            <p:spPr>
              <a:xfrm>
                <a:off x="3579125" y="919475"/>
                <a:ext cx="521400" cy="520200"/>
              </a:xfrm>
              <a:prstGeom prst="ellipse">
                <a:avLst/>
              </a:prstGeom>
              <a:noFill/>
              <a:ln>
                <a:noFill/>
              </a:ln>
            </p:spPr>
          </p:pic>
          <p:pic>
            <p:nvPicPr>
              <p:cNvPr id="310" name="Google Shape;310;p41"/>
              <p:cNvPicPr preferRelativeResize="0"/>
              <p:nvPr/>
            </p:nvPicPr>
            <p:blipFill rotWithShape="1">
              <a:blip r:embed="rId5">
                <a:alphaModFix/>
              </a:blip>
              <a:srcRect b="47985" l="15300" r="72644" t="33556"/>
              <a:stretch/>
            </p:blipFill>
            <p:spPr>
              <a:xfrm>
                <a:off x="4200825" y="1213850"/>
                <a:ext cx="123600" cy="123600"/>
              </a:xfrm>
              <a:prstGeom prst="ellipse">
                <a:avLst/>
              </a:prstGeom>
              <a:noFill/>
              <a:ln>
                <a:noFill/>
              </a:ln>
            </p:spPr>
          </p:pic>
          <p:pic>
            <p:nvPicPr>
              <p:cNvPr id="311" name="Google Shape;311;p41"/>
              <p:cNvPicPr preferRelativeResize="0"/>
              <p:nvPr/>
            </p:nvPicPr>
            <p:blipFill rotWithShape="1">
              <a:blip r:embed="rId5">
                <a:alphaModFix/>
              </a:blip>
              <a:srcRect b="47985" l="15300" r="72644" t="33556"/>
              <a:stretch/>
            </p:blipFill>
            <p:spPr>
              <a:xfrm>
                <a:off x="4200825" y="2611925"/>
                <a:ext cx="123600" cy="123600"/>
              </a:xfrm>
              <a:prstGeom prst="ellipse">
                <a:avLst/>
              </a:prstGeom>
              <a:noFill/>
              <a:ln>
                <a:noFill/>
              </a:ln>
            </p:spPr>
          </p:pic>
        </p:grpSp>
        <p:sp>
          <p:nvSpPr>
            <p:cNvPr id="312" name="Google Shape;312;p41"/>
            <p:cNvSpPr/>
            <p:nvPr/>
          </p:nvSpPr>
          <p:spPr>
            <a:xfrm>
              <a:off x="2748225" y="889825"/>
              <a:ext cx="4555800" cy="2976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 name="Google Shape;313;p41"/>
          <p:cNvPicPr preferRelativeResize="0"/>
          <p:nvPr/>
        </p:nvPicPr>
        <p:blipFill rotWithShape="1">
          <a:blip r:embed="rId6">
            <a:alphaModFix/>
          </a:blip>
          <a:srcRect b="5300" l="0" r="0" t="1048"/>
          <a:stretch/>
        </p:blipFill>
        <p:spPr>
          <a:xfrm>
            <a:off x="5096700" y="2767300"/>
            <a:ext cx="1371426" cy="719275"/>
          </a:xfrm>
          <a:prstGeom prst="rect">
            <a:avLst/>
          </a:prstGeom>
          <a:noFill/>
          <a:ln>
            <a:noFill/>
          </a:ln>
          <a:effectLst>
            <a:outerShdw blurRad="57150" rotWithShape="0" algn="bl" dir="5400000" dist="19050">
              <a:srgbClr val="000000">
                <a:alpha val="50000"/>
              </a:srgbClr>
            </a:outerShdw>
          </a:effectLst>
        </p:spPr>
      </p:pic>
      <p:pic>
        <p:nvPicPr>
          <p:cNvPr id="314" name="Google Shape;314;p41"/>
          <p:cNvPicPr preferRelativeResize="0"/>
          <p:nvPr/>
        </p:nvPicPr>
        <p:blipFill rotWithShape="1">
          <a:blip r:embed="rId7">
            <a:alphaModFix/>
          </a:blip>
          <a:srcRect b="3130" l="0" r="0" t="3139"/>
          <a:stretch/>
        </p:blipFill>
        <p:spPr>
          <a:xfrm>
            <a:off x="5096700" y="1376575"/>
            <a:ext cx="1371425" cy="719276"/>
          </a:xfrm>
          <a:prstGeom prst="rect">
            <a:avLst/>
          </a:prstGeom>
          <a:noFill/>
          <a:ln>
            <a:noFill/>
          </a:ln>
          <a:effectLst>
            <a:outerShdw blurRad="57150" rotWithShape="0" algn="bl" dir="5400000" dist="19050">
              <a:srgbClr val="000000">
                <a:alpha val="50000"/>
              </a:srgbClr>
            </a:outerShdw>
          </a:effectLst>
        </p:spPr>
      </p:pic>
      <p:sp>
        <p:nvSpPr>
          <p:cNvPr id="315" name="Google Shape;315;p41"/>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8">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pic>
        <p:nvPicPr>
          <p:cNvPr id="320" name="Google Shape;320;p42"/>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21" name="Google Shape;321;p42"/>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Promo</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Twitter</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pic>
        <p:nvPicPr>
          <p:cNvPr id="323" name="Google Shape;323;p42"/>
          <p:cNvPicPr preferRelativeResize="0"/>
          <p:nvPr/>
        </p:nvPicPr>
        <p:blipFill>
          <a:blip r:embed="rId4">
            <a:alphaModFix/>
          </a:blip>
          <a:stretch>
            <a:fillRect/>
          </a:stretch>
        </p:blipFill>
        <p:spPr>
          <a:xfrm>
            <a:off x="3368025" y="739906"/>
            <a:ext cx="5400844" cy="3513774"/>
          </a:xfrm>
          <a:prstGeom prst="rect">
            <a:avLst/>
          </a:prstGeom>
          <a:noFill/>
          <a:ln>
            <a:noFill/>
          </a:ln>
          <a:effectLst>
            <a:outerShdw blurRad="57150" rotWithShape="0" algn="bl" dir="5400000" dist="19050">
              <a:srgbClr val="000000">
                <a:alpha val="20000"/>
              </a:srgbClr>
            </a:outerShdw>
          </a:effectLst>
        </p:spPr>
      </p:pic>
      <p:sp>
        <p:nvSpPr>
          <p:cNvPr id="324" name="Google Shape;324;p42"/>
          <p:cNvSpPr/>
          <p:nvPr/>
        </p:nvSpPr>
        <p:spPr>
          <a:xfrm>
            <a:off x="3373050" y="740875"/>
            <a:ext cx="5400900" cy="35139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2"/>
          <p:cNvPicPr preferRelativeResize="0"/>
          <p:nvPr/>
        </p:nvPicPr>
        <p:blipFill rotWithShape="1">
          <a:blip r:embed="rId5">
            <a:alphaModFix/>
          </a:blip>
          <a:srcRect b="0" l="179" r="179" t="0"/>
          <a:stretch/>
        </p:blipFill>
        <p:spPr>
          <a:xfrm>
            <a:off x="5290575" y="3197225"/>
            <a:ext cx="1721100" cy="901200"/>
          </a:xfrm>
          <a:prstGeom prst="roundRect">
            <a:avLst>
              <a:gd fmla="val 3032" name="adj"/>
            </a:avLst>
          </a:prstGeom>
          <a:noFill/>
          <a:ln>
            <a:noFill/>
          </a:ln>
          <a:effectLst>
            <a:outerShdw blurRad="57150" rotWithShape="0" algn="bl" dir="1740000" dist="28575">
              <a:srgbClr val="2C384A">
                <a:alpha val="39000"/>
              </a:srgbClr>
            </a:outerShdw>
          </a:effectLst>
        </p:spPr>
      </p:pic>
      <p:sp>
        <p:nvSpPr>
          <p:cNvPr id="326" name="Google Shape;326;p42"/>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6">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pic>
        <p:nvPicPr>
          <p:cNvPr id="331" name="Google Shape;331;p43"/>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32" name="Google Shape;332;p43"/>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Social Media Promo</a:t>
            </a:r>
            <a:endParaRPr b="1" sz="1600">
              <a:solidFill>
                <a:srgbClr val="425066"/>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200">
                <a:solidFill>
                  <a:srgbClr val="425066"/>
                </a:solidFill>
                <a:latin typeface="Google Sans"/>
                <a:ea typeface="Google Sans"/>
                <a:cs typeface="Google Sans"/>
                <a:sym typeface="Google Sans"/>
              </a:rPr>
              <a:t>Instagram</a:t>
            </a:r>
            <a:endParaRPr b="1" sz="1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pic>
        <p:nvPicPr>
          <p:cNvPr id="334" name="Google Shape;334;p43"/>
          <p:cNvPicPr preferRelativeResize="0"/>
          <p:nvPr/>
        </p:nvPicPr>
        <p:blipFill rotWithShape="1">
          <a:blip r:embed="rId4">
            <a:alphaModFix/>
          </a:blip>
          <a:srcRect b="-1535" l="-10" r="10" t="-1535"/>
          <a:stretch/>
        </p:blipFill>
        <p:spPr>
          <a:xfrm>
            <a:off x="4422850" y="627900"/>
            <a:ext cx="3032802" cy="1973124"/>
          </a:xfrm>
          <a:prstGeom prst="rect">
            <a:avLst/>
          </a:prstGeom>
          <a:noFill/>
          <a:ln>
            <a:noFill/>
          </a:ln>
          <a:effectLst>
            <a:outerShdw blurRad="57150" rotWithShape="0" algn="bl" dir="5400000" dist="19050">
              <a:srgbClr val="000000">
                <a:alpha val="20000"/>
              </a:srgbClr>
            </a:outerShdw>
          </a:effectLst>
        </p:spPr>
      </p:pic>
      <p:pic>
        <p:nvPicPr>
          <p:cNvPr id="335" name="Google Shape;335;p43"/>
          <p:cNvPicPr preferRelativeResize="0"/>
          <p:nvPr/>
        </p:nvPicPr>
        <p:blipFill rotWithShape="1">
          <a:blip r:embed="rId4">
            <a:alphaModFix/>
          </a:blip>
          <a:srcRect b="-1535" l="-10" r="10" t="-1535"/>
          <a:stretch/>
        </p:blipFill>
        <p:spPr>
          <a:xfrm>
            <a:off x="4422850" y="2667325"/>
            <a:ext cx="3032802" cy="1973124"/>
          </a:xfrm>
          <a:prstGeom prst="rect">
            <a:avLst/>
          </a:prstGeom>
          <a:noFill/>
          <a:ln>
            <a:noFill/>
          </a:ln>
          <a:effectLst>
            <a:outerShdw blurRad="57150" rotWithShape="0" algn="bl" dir="5400000" dist="19050">
              <a:srgbClr val="000000">
                <a:alpha val="20000"/>
              </a:srgbClr>
            </a:outerShdw>
          </a:effectLst>
        </p:spPr>
      </p:pic>
      <p:pic>
        <p:nvPicPr>
          <p:cNvPr id="336" name="Google Shape;336;p43"/>
          <p:cNvPicPr preferRelativeResize="0"/>
          <p:nvPr/>
        </p:nvPicPr>
        <p:blipFill>
          <a:blip r:embed="rId5">
            <a:alphaModFix/>
          </a:blip>
          <a:stretch>
            <a:fillRect/>
          </a:stretch>
        </p:blipFill>
        <p:spPr>
          <a:xfrm>
            <a:off x="5089300" y="1068925"/>
            <a:ext cx="1094770" cy="1091076"/>
          </a:xfrm>
          <a:prstGeom prst="rect">
            <a:avLst/>
          </a:prstGeom>
          <a:noFill/>
          <a:ln>
            <a:noFill/>
          </a:ln>
        </p:spPr>
      </p:pic>
      <p:pic>
        <p:nvPicPr>
          <p:cNvPr id="337" name="Google Shape;337;p43"/>
          <p:cNvPicPr preferRelativeResize="0"/>
          <p:nvPr/>
        </p:nvPicPr>
        <p:blipFill rotWithShape="1">
          <a:blip r:embed="rId6">
            <a:alphaModFix/>
          </a:blip>
          <a:srcRect b="169" l="0" r="0" t="169"/>
          <a:stretch/>
        </p:blipFill>
        <p:spPr>
          <a:xfrm>
            <a:off x="5087200" y="3108350"/>
            <a:ext cx="1094772" cy="1091074"/>
          </a:xfrm>
          <a:prstGeom prst="rect">
            <a:avLst/>
          </a:prstGeom>
          <a:noFill/>
          <a:ln>
            <a:noFill/>
          </a:ln>
        </p:spPr>
      </p:pic>
      <p:sp>
        <p:nvSpPr>
          <p:cNvPr id="338" name="Google Shape;338;p43"/>
          <p:cNvSpPr txBox="1"/>
          <p:nvPr>
            <p:ph type="ctrTitle"/>
          </p:nvPr>
        </p:nvSpPr>
        <p:spPr>
          <a:xfrm>
            <a:off x="370875" y="1190225"/>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7">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44"/>
          <p:cNvSpPr txBox="1"/>
          <p:nvPr>
            <p:ph type="ctrTitle"/>
          </p:nvPr>
        </p:nvSpPr>
        <p:spPr>
          <a:xfrm>
            <a:off x="370875" y="993800"/>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3">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pic>
        <p:nvPicPr>
          <p:cNvPr id="344" name="Google Shape;344;p44"/>
          <p:cNvPicPr preferRelativeResize="0"/>
          <p:nvPr/>
        </p:nvPicPr>
        <p:blipFill rotWithShape="1">
          <a:blip r:embed="rId4">
            <a:alphaModFix/>
          </a:blip>
          <a:srcRect b="4404" l="7309" r="7300" t="4404"/>
          <a:stretch/>
        </p:blipFill>
        <p:spPr>
          <a:xfrm>
            <a:off x="57106" y="59150"/>
            <a:ext cx="374094" cy="393600"/>
          </a:xfrm>
          <a:prstGeom prst="rect">
            <a:avLst/>
          </a:prstGeom>
          <a:noFill/>
          <a:ln>
            <a:noFill/>
          </a:ln>
        </p:spPr>
      </p:pic>
      <p:sp>
        <p:nvSpPr>
          <p:cNvPr id="345" name="Google Shape;345;p44"/>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Speaker Slide Deck</a:t>
            </a:r>
            <a:endParaRPr b="1" sz="2200">
              <a:solidFill>
                <a:srgbClr val="425066"/>
              </a:solidFill>
              <a:latin typeface="Google Sans"/>
              <a:ea typeface="Google Sans"/>
              <a:cs typeface="Google Sans"/>
              <a:sym typeface="Google Sans"/>
            </a:endParaRPr>
          </a:p>
        </p:txBody>
      </p:sp>
      <p:pic>
        <p:nvPicPr>
          <p:cNvPr id="347" name="Google Shape;347;p44"/>
          <p:cNvPicPr preferRelativeResize="0"/>
          <p:nvPr/>
        </p:nvPicPr>
        <p:blipFill>
          <a:blip r:embed="rId5">
            <a:alphaModFix/>
          </a:blip>
          <a:stretch>
            <a:fillRect/>
          </a:stretch>
        </p:blipFill>
        <p:spPr>
          <a:xfrm>
            <a:off x="3436275" y="1375500"/>
            <a:ext cx="5337672" cy="2997026"/>
          </a:xfrm>
          <a:prstGeom prst="rect">
            <a:avLst/>
          </a:prstGeom>
          <a:noFill/>
          <a:ln>
            <a:noFill/>
          </a:ln>
          <a:effectLst>
            <a:outerShdw blurRad="57150" rotWithShape="0" algn="bl" dir="5400000" dist="19050">
              <a:srgbClr val="000000">
                <a:alpha val="23000"/>
              </a:srgbClr>
            </a:outerShdw>
          </a:effectLst>
        </p:spPr>
      </p:pic>
      <p:pic>
        <p:nvPicPr>
          <p:cNvPr id="348" name="Google Shape;348;p44"/>
          <p:cNvPicPr preferRelativeResize="0"/>
          <p:nvPr/>
        </p:nvPicPr>
        <p:blipFill rotWithShape="1">
          <a:blip r:embed="rId6">
            <a:alphaModFix/>
          </a:blip>
          <a:srcRect b="0" l="119" r="129" t="0"/>
          <a:stretch/>
        </p:blipFill>
        <p:spPr>
          <a:xfrm>
            <a:off x="2801525" y="703750"/>
            <a:ext cx="5337665" cy="2997028"/>
          </a:xfrm>
          <a:prstGeom prst="rect">
            <a:avLst/>
          </a:prstGeom>
          <a:noFill/>
          <a:ln>
            <a:noFill/>
          </a:ln>
          <a:effectLst>
            <a:outerShdw blurRad="57150" rotWithShape="0" algn="bl" dir="5400000" dist="19050">
              <a:srgbClr val="000000">
                <a:alpha val="2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89" name="Shape 89"/>
        <p:cNvGrpSpPr/>
        <p:nvPr/>
      </p:nvGrpSpPr>
      <p:grpSpPr>
        <a:xfrm>
          <a:off x="0" y="0"/>
          <a:ext cx="0" cy="0"/>
          <a:chOff x="0" y="0"/>
          <a:chExt cx="0" cy="0"/>
        </a:xfrm>
      </p:grpSpPr>
      <p:sp>
        <p:nvSpPr>
          <p:cNvPr id="90" name="Google Shape;90;p18"/>
          <p:cNvSpPr txBox="1"/>
          <p:nvPr>
            <p:ph type="ctrTitle"/>
          </p:nvPr>
        </p:nvSpPr>
        <p:spPr>
          <a:xfrm>
            <a:off x="370050" y="2309850"/>
            <a:ext cx="6048900" cy="5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lt1"/>
                </a:solidFill>
                <a:latin typeface="Google Sans Medium"/>
                <a:ea typeface="Google Sans Medium"/>
                <a:cs typeface="Google Sans Medium"/>
                <a:sym typeface="Google Sans Medium"/>
              </a:rPr>
              <a:t>TensorFlow Communities</a:t>
            </a:r>
            <a:endParaRPr sz="36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pic>
        <p:nvPicPr>
          <p:cNvPr id="353" name="Google Shape;353;p45"/>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54" name="Google Shape;354;p4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5"/>
          <p:cNvPicPr preferRelativeResize="0"/>
          <p:nvPr/>
        </p:nvPicPr>
        <p:blipFill rotWithShape="1">
          <a:blip r:embed="rId4">
            <a:alphaModFix/>
          </a:blip>
          <a:srcRect b="0" l="0" r="0" t="0"/>
          <a:stretch/>
        </p:blipFill>
        <p:spPr>
          <a:xfrm>
            <a:off x="3182125" y="649925"/>
            <a:ext cx="5195700" cy="3752700"/>
          </a:xfrm>
          <a:prstGeom prst="roundRect">
            <a:avLst>
              <a:gd fmla="val 829" name="adj"/>
            </a:avLst>
          </a:prstGeom>
          <a:noFill/>
          <a:ln>
            <a:noFill/>
          </a:ln>
        </p:spPr>
      </p:pic>
      <p:sp>
        <p:nvSpPr>
          <p:cNvPr id="356" name="Google Shape;356;p45"/>
          <p:cNvSpPr/>
          <p:nvPr/>
        </p:nvSpPr>
        <p:spPr>
          <a:xfrm>
            <a:off x="3157275" y="649925"/>
            <a:ext cx="5195700" cy="3798300"/>
          </a:xfrm>
          <a:prstGeom prst="rect">
            <a:avLst/>
          </a:prstGeom>
          <a:solidFill>
            <a:srgbClr val="FFFFFF">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4370800" y="968650"/>
            <a:ext cx="1630500" cy="13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45"/>
          <p:cNvPicPr preferRelativeResize="0"/>
          <p:nvPr/>
        </p:nvPicPr>
        <p:blipFill rotWithShape="1">
          <a:blip r:embed="rId5">
            <a:alphaModFix/>
          </a:blip>
          <a:srcRect b="0" l="1204" r="1651" t="990"/>
          <a:stretch/>
        </p:blipFill>
        <p:spPr>
          <a:xfrm>
            <a:off x="4816400" y="1178100"/>
            <a:ext cx="2820774" cy="3186074"/>
          </a:xfrm>
          <a:prstGeom prst="rect">
            <a:avLst/>
          </a:prstGeom>
          <a:noFill/>
          <a:ln>
            <a:noFill/>
          </a:ln>
          <a:effectLst>
            <a:outerShdw blurRad="57150" rotWithShape="0" algn="bl" dir="5400000" dist="19050">
              <a:srgbClr val="000000">
                <a:alpha val="50000"/>
              </a:srgbClr>
            </a:outerShdw>
          </a:effectLst>
        </p:spPr>
      </p:pic>
      <p:sp>
        <p:nvSpPr>
          <p:cNvPr id="359" name="Google Shape;359;p45"/>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Email Template</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sp>
        <p:nvSpPr>
          <p:cNvPr id="360" name="Google Shape;360;p45"/>
          <p:cNvSpPr txBox="1"/>
          <p:nvPr>
            <p:ph type="ctrTitle"/>
          </p:nvPr>
        </p:nvSpPr>
        <p:spPr>
          <a:xfrm>
            <a:off x="370875" y="993800"/>
            <a:ext cx="15432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6">
                  <a:extLst>
                    <a:ext uri="{A12FA001-AC4F-418D-AE19-62706E023703}">
                      <ahyp:hlinkClr val="tx"/>
                    </a:ext>
                  </a:extLst>
                </a:hlinkClick>
              </a:rPr>
              <a:t>Download</a:t>
            </a:r>
            <a:endParaRPr sz="12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ctr">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pic>
        <p:nvPicPr>
          <p:cNvPr id="365" name="Google Shape;365;p46"/>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66" name="Google Shape;366;p46"/>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6"/>
          <p:cNvPicPr preferRelativeResize="0"/>
          <p:nvPr/>
        </p:nvPicPr>
        <p:blipFill>
          <a:blip r:embed="rId4">
            <a:alphaModFix/>
          </a:blip>
          <a:stretch>
            <a:fillRect/>
          </a:stretch>
        </p:blipFill>
        <p:spPr>
          <a:xfrm>
            <a:off x="2784775" y="724979"/>
            <a:ext cx="2944801" cy="3679464"/>
          </a:xfrm>
          <a:prstGeom prst="rect">
            <a:avLst/>
          </a:prstGeom>
          <a:noFill/>
          <a:ln>
            <a:noFill/>
          </a:ln>
        </p:spPr>
      </p:pic>
      <p:pic>
        <p:nvPicPr>
          <p:cNvPr id="368" name="Google Shape;368;p46"/>
          <p:cNvPicPr preferRelativeResize="0"/>
          <p:nvPr/>
        </p:nvPicPr>
        <p:blipFill rotWithShape="1">
          <a:blip r:embed="rId5">
            <a:alphaModFix/>
          </a:blip>
          <a:srcRect b="0" l="0" r="0" t="49"/>
          <a:stretch/>
        </p:blipFill>
        <p:spPr>
          <a:xfrm>
            <a:off x="5829150" y="726811"/>
            <a:ext cx="2944801" cy="3679476"/>
          </a:xfrm>
          <a:prstGeom prst="rect">
            <a:avLst/>
          </a:prstGeom>
          <a:noFill/>
          <a:ln>
            <a:noFill/>
          </a:ln>
        </p:spPr>
      </p:pic>
      <p:sp>
        <p:nvSpPr>
          <p:cNvPr id="369" name="Google Shape;369;p46"/>
          <p:cNvSpPr txBox="1"/>
          <p:nvPr/>
        </p:nvSpPr>
        <p:spPr>
          <a:xfrm>
            <a:off x="370875" y="569300"/>
            <a:ext cx="2570100" cy="5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25066"/>
                </a:solidFill>
                <a:latin typeface="Google Sans"/>
                <a:ea typeface="Google Sans"/>
                <a:cs typeface="Google Sans"/>
                <a:sym typeface="Google Sans"/>
              </a:rPr>
              <a:t>SWAG example</a:t>
            </a:r>
            <a:endParaRPr b="1" sz="10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b="1" sz="2200">
              <a:solidFill>
                <a:srgbClr val="425066"/>
              </a:solidFill>
              <a:latin typeface="Google Sans"/>
              <a:ea typeface="Google Sans"/>
              <a:cs typeface="Google Sans"/>
              <a:sym typeface="Google Sans"/>
            </a:endParaRPr>
          </a:p>
        </p:txBody>
      </p:sp>
      <p:sp>
        <p:nvSpPr>
          <p:cNvPr id="370" name="Google Shape;370;p46"/>
          <p:cNvSpPr txBox="1"/>
          <p:nvPr>
            <p:ph type="ctrTitle"/>
          </p:nvPr>
        </p:nvSpPr>
        <p:spPr>
          <a:xfrm>
            <a:off x="370875" y="1133600"/>
            <a:ext cx="2167500" cy="39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l">
              <a:lnSpc>
                <a:spcPct val="100000"/>
              </a:lnSpc>
              <a:spcBef>
                <a:spcPts val="0"/>
              </a:spcBef>
              <a:spcAft>
                <a:spcPts val="0"/>
              </a:spcAft>
              <a:buNone/>
            </a:pPr>
            <a:r>
              <a:rPr lang="en" sz="1000">
                <a:solidFill>
                  <a:srgbClr val="FF6F00"/>
                </a:solidFill>
                <a:latin typeface="Google Sans"/>
                <a:ea typeface="Google Sans"/>
                <a:cs typeface="Google Sans"/>
                <a:sym typeface="Google Sans"/>
              </a:rPr>
              <a:t>Please check with us </a:t>
            </a:r>
            <a:endParaRPr sz="1000">
              <a:solidFill>
                <a:srgbClr val="FF6F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FF6F00"/>
                </a:solidFill>
                <a:latin typeface="Google Sans"/>
                <a:ea typeface="Google Sans"/>
                <a:cs typeface="Google Sans"/>
                <a:sym typeface="Google Sans"/>
              </a:rPr>
              <a:t>(tfug-help@tensorflow.org) </a:t>
            </a:r>
            <a:endParaRPr sz="1000">
              <a:solidFill>
                <a:srgbClr val="FF6F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FF6F00"/>
                </a:solidFill>
                <a:latin typeface="Google Sans"/>
                <a:ea typeface="Google Sans"/>
                <a:cs typeface="Google Sans"/>
                <a:sym typeface="Google Sans"/>
              </a:rPr>
              <a:t>before bulk purchasing </a:t>
            </a:r>
            <a:r>
              <a:rPr lang="en" sz="1000">
                <a:solidFill>
                  <a:srgbClr val="FF6F00"/>
                </a:solidFill>
                <a:latin typeface="Google Sans"/>
                <a:ea typeface="Google Sans"/>
                <a:cs typeface="Google Sans"/>
                <a:sym typeface="Google Sans"/>
              </a:rPr>
              <a:t>swag</a:t>
            </a:r>
            <a:r>
              <a:rPr lang="en" sz="1000">
                <a:solidFill>
                  <a:srgbClr val="FF6F00"/>
                </a:solidFill>
                <a:latin typeface="Google Sans"/>
                <a:ea typeface="Google Sans"/>
                <a:cs typeface="Google Sans"/>
                <a:sym typeface="Google Sans"/>
              </a:rPr>
              <a:t>.</a:t>
            </a:r>
            <a:endParaRPr sz="1000">
              <a:solidFill>
                <a:srgbClr val="FF6F00"/>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1000">
              <a:solidFill>
                <a:srgbClr val="FF6F00"/>
              </a:solidFill>
              <a:latin typeface="Google Sans Medium"/>
              <a:ea typeface="Google Sans Medium"/>
              <a:cs typeface="Google Sans Medium"/>
              <a:sym typeface="Google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374" name="Shape 374"/>
        <p:cNvGrpSpPr/>
        <p:nvPr/>
      </p:nvGrpSpPr>
      <p:grpSpPr>
        <a:xfrm>
          <a:off x="0" y="0"/>
          <a:ext cx="0" cy="0"/>
          <a:chOff x="0" y="0"/>
          <a:chExt cx="0" cy="0"/>
        </a:xfrm>
      </p:grpSpPr>
      <p:sp>
        <p:nvSpPr>
          <p:cNvPr id="375" name="Google Shape;375;p47"/>
          <p:cNvSpPr txBox="1"/>
          <p:nvPr>
            <p:ph type="ctrTitle"/>
          </p:nvPr>
        </p:nvSpPr>
        <p:spPr>
          <a:xfrm>
            <a:off x="370050" y="2309850"/>
            <a:ext cx="6048900" cy="5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000">
                <a:solidFill>
                  <a:schemeClr val="lt1"/>
                </a:solidFill>
                <a:latin typeface="Google Sans Medium"/>
                <a:ea typeface="Google Sans Medium"/>
                <a:cs typeface="Google Sans Medium"/>
                <a:sym typeface="Google Sans Medium"/>
              </a:rPr>
              <a:t>Online Event Guidelines</a:t>
            </a:r>
            <a:endParaRPr sz="14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Content</a:t>
            </a:r>
            <a:endParaRPr sz="4200">
              <a:solidFill>
                <a:srgbClr val="425066"/>
              </a:solidFill>
              <a:latin typeface="Google Sans"/>
              <a:ea typeface="Google Sans"/>
              <a:cs typeface="Google Sans"/>
              <a:sym typeface="Google Sans"/>
            </a:endParaRPr>
          </a:p>
        </p:txBody>
      </p:sp>
      <p:sp>
        <p:nvSpPr>
          <p:cNvPr id="381" name="Google Shape;381;p48"/>
          <p:cNvSpPr txBox="1"/>
          <p:nvPr/>
        </p:nvSpPr>
        <p:spPr>
          <a:xfrm>
            <a:off x="4939500" y="571675"/>
            <a:ext cx="38370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Event Planning Timeline</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Before the Event</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During the Event</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After the Event</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p:txBody>
      </p:sp>
      <p:pic>
        <p:nvPicPr>
          <p:cNvPr id="382" name="Google Shape;382;p48"/>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383" name="Google Shape;383;p48"/>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Planning Timeline</a:t>
            </a:r>
            <a:endParaRPr/>
          </a:p>
        </p:txBody>
      </p:sp>
      <p:sp>
        <p:nvSpPr>
          <p:cNvPr id="389" name="Google Shape;389;p49"/>
          <p:cNvSpPr/>
          <p:nvPr/>
        </p:nvSpPr>
        <p:spPr>
          <a:xfrm>
            <a:off x="609600" y="2405975"/>
            <a:ext cx="2724600" cy="2176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Planning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Engagement</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Setup</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Hosting Platforms </a:t>
            </a:r>
            <a:endParaRPr sz="1100">
              <a:solidFill>
                <a:srgbClr val="425066"/>
              </a:solidFill>
              <a:latin typeface="Google Sans"/>
              <a:ea typeface="Google Sans"/>
              <a:cs typeface="Google Sans"/>
              <a:sym typeface="Google Sans"/>
            </a:endParaRPr>
          </a:p>
          <a:p>
            <a:pPr indent="0" lvl="0" marL="457200" rtl="0" algn="l">
              <a:spcBef>
                <a:spcPts val="0"/>
              </a:spcBef>
              <a:spcAft>
                <a:spcPts val="0"/>
              </a:spcAft>
              <a:buNone/>
            </a:pPr>
            <a:r>
              <a:t/>
            </a:r>
            <a:endParaRPr sz="1100">
              <a:solidFill>
                <a:srgbClr val="434343"/>
              </a:solidFill>
              <a:latin typeface="Google Sans"/>
              <a:ea typeface="Google Sans"/>
              <a:cs typeface="Google Sans"/>
              <a:sym typeface="Google Sans"/>
            </a:endParaRPr>
          </a:p>
        </p:txBody>
      </p:sp>
      <p:sp>
        <p:nvSpPr>
          <p:cNvPr id="390" name="Google Shape;390;p49"/>
          <p:cNvSpPr/>
          <p:nvPr/>
        </p:nvSpPr>
        <p:spPr>
          <a:xfrm>
            <a:off x="5690505" y="2414375"/>
            <a:ext cx="2582700" cy="888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Post-event Follow-up Sample</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Post-event Survey Questions Sample</a:t>
            </a:r>
            <a:endParaRPr sz="1100">
              <a:solidFill>
                <a:srgbClr val="425066"/>
              </a:solidFill>
              <a:latin typeface="Google Sans"/>
              <a:ea typeface="Google Sans"/>
              <a:cs typeface="Google Sans"/>
              <a:sym typeface="Google Sans"/>
            </a:endParaRPr>
          </a:p>
        </p:txBody>
      </p:sp>
      <p:sp>
        <p:nvSpPr>
          <p:cNvPr id="391" name="Google Shape;391;p49"/>
          <p:cNvSpPr/>
          <p:nvPr/>
        </p:nvSpPr>
        <p:spPr>
          <a:xfrm>
            <a:off x="3129650" y="2405975"/>
            <a:ext cx="2724600" cy="1029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Event Team Roles &amp; Responsibilities</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Time Guidelines</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Sample Agenda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Best Practices</a:t>
            </a:r>
            <a:endParaRPr sz="1100">
              <a:solidFill>
                <a:srgbClr val="425066"/>
              </a:solidFill>
              <a:latin typeface="Google Sans"/>
              <a:ea typeface="Google Sans"/>
              <a:cs typeface="Google Sans"/>
              <a:sym typeface="Google Sans"/>
            </a:endParaRPr>
          </a:p>
        </p:txBody>
      </p:sp>
      <p:sp>
        <p:nvSpPr>
          <p:cNvPr id="392" name="Google Shape;392;p49"/>
          <p:cNvSpPr/>
          <p:nvPr/>
        </p:nvSpPr>
        <p:spPr>
          <a:xfrm>
            <a:off x="5690500" y="2030900"/>
            <a:ext cx="2724600" cy="310500"/>
          </a:xfrm>
          <a:prstGeom prst="homePlate">
            <a:avLst>
              <a:gd fmla="val 50000" name="adj"/>
            </a:avLst>
          </a:prstGeom>
          <a:solidFill>
            <a:srgbClr val="425066"/>
          </a:solidFill>
          <a:ln cap="flat" cmpd="sng" w="19050">
            <a:solidFill>
              <a:srgbClr val="425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After the Event </a:t>
            </a:r>
            <a:endParaRPr b="1" sz="1200">
              <a:solidFill>
                <a:srgbClr val="FFFFFF"/>
              </a:solidFill>
              <a:latin typeface="Google Sans"/>
              <a:ea typeface="Google Sans"/>
              <a:cs typeface="Google Sans"/>
              <a:sym typeface="Google Sans"/>
            </a:endParaRPr>
          </a:p>
        </p:txBody>
      </p:sp>
      <p:sp>
        <p:nvSpPr>
          <p:cNvPr id="393" name="Google Shape;393;p49"/>
          <p:cNvSpPr/>
          <p:nvPr/>
        </p:nvSpPr>
        <p:spPr>
          <a:xfrm>
            <a:off x="3129650" y="2030900"/>
            <a:ext cx="2724600" cy="310500"/>
          </a:xfrm>
          <a:prstGeom prst="homePlate">
            <a:avLst>
              <a:gd fmla="val 50000" name="adj"/>
            </a:avLst>
          </a:prstGeom>
          <a:solidFill>
            <a:srgbClr val="FF6F00"/>
          </a:solidFill>
          <a:ln cap="flat" cmpd="sng" w="19050">
            <a:solidFill>
              <a:srgbClr val="FF6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During the Event </a:t>
            </a:r>
            <a:endParaRPr b="1" sz="1200">
              <a:solidFill>
                <a:srgbClr val="FFFFFF"/>
              </a:solidFill>
              <a:latin typeface="Google Sans"/>
              <a:ea typeface="Google Sans"/>
              <a:cs typeface="Google Sans"/>
              <a:sym typeface="Google Sans"/>
            </a:endParaRPr>
          </a:p>
        </p:txBody>
      </p:sp>
      <p:sp>
        <p:nvSpPr>
          <p:cNvPr id="394" name="Google Shape;394;p49"/>
          <p:cNvSpPr/>
          <p:nvPr/>
        </p:nvSpPr>
        <p:spPr>
          <a:xfrm>
            <a:off x="609600" y="2030900"/>
            <a:ext cx="2724600" cy="310500"/>
          </a:xfrm>
          <a:prstGeom prst="homePlate">
            <a:avLst>
              <a:gd fmla="val 50000" name="adj"/>
            </a:avLst>
          </a:prstGeom>
          <a:solidFill>
            <a:srgbClr val="59595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Before the Event </a:t>
            </a:r>
            <a:endParaRPr b="1" sz="1200">
              <a:solidFill>
                <a:srgbClr val="FFFFFF"/>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the Event </a:t>
            </a:r>
            <a:endParaRPr/>
          </a:p>
        </p:txBody>
      </p:sp>
      <p:graphicFrame>
        <p:nvGraphicFramePr>
          <p:cNvPr id="400" name="Google Shape;400;p50"/>
          <p:cNvGraphicFramePr/>
          <p:nvPr/>
        </p:nvGraphicFramePr>
        <p:xfrm>
          <a:off x="251475" y="1185400"/>
          <a:ext cx="3000000" cy="3000000"/>
        </p:xfrm>
        <a:graphic>
          <a:graphicData uri="http://schemas.openxmlformats.org/drawingml/2006/table">
            <a:tbl>
              <a:tblPr>
                <a:noFill/>
                <a:tableStyleId>{B2D56F43-CFD9-46C0-AB8D-F09705E05A2D}</a:tableStyleId>
              </a:tblPr>
              <a:tblGrid>
                <a:gridCol w="2906250"/>
                <a:gridCol w="2717875"/>
                <a:gridCol w="3094650"/>
              </a:tblGrid>
              <a:tr h="338500">
                <a:tc>
                  <a:txBody>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Planning </a:t>
                      </a:r>
                      <a:endParaRPr b="1" sz="1200">
                        <a:solidFill>
                          <a:srgbClr val="FFFFFF"/>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16161"/>
                    </a:solidFill>
                  </a:tcPr>
                </a:tc>
                <a:tc>
                  <a:txBody>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Engagement </a:t>
                      </a:r>
                      <a:endParaRPr b="1" sz="1200">
                        <a:solidFill>
                          <a:srgbClr val="FFFFFF"/>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sz="1200">
                          <a:solidFill>
                            <a:srgbClr val="425066"/>
                          </a:solidFill>
                          <a:latin typeface="Google Sans"/>
                          <a:ea typeface="Google Sans"/>
                          <a:cs typeface="Google Sans"/>
                          <a:sym typeface="Google Sans"/>
                        </a:rPr>
                        <a:t>Setup</a:t>
                      </a:r>
                      <a:r>
                        <a:rPr b="1" lang="en" sz="1200">
                          <a:solidFill>
                            <a:srgbClr val="FFFFFF"/>
                          </a:solidFill>
                          <a:latin typeface="Google Sans"/>
                          <a:ea typeface="Google Sans"/>
                          <a:cs typeface="Google Sans"/>
                          <a:sym typeface="Google Sans"/>
                        </a:rPr>
                        <a:t> </a:t>
                      </a:r>
                      <a:endParaRPr b="1" sz="1200">
                        <a:solidFill>
                          <a:srgbClr val="FFFFFF"/>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r>
              <a:tr h="2988250">
                <a:tc>
                  <a:txBody>
                    <a:bodyPr/>
                    <a:lstStyle/>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Set g</a:t>
                      </a:r>
                      <a:r>
                        <a:rPr lang="en" sz="1000">
                          <a:solidFill>
                            <a:srgbClr val="425066"/>
                          </a:solidFill>
                          <a:latin typeface="Google Sans"/>
                          <a:ea typeface="Google Sans"/>
                          <a:cs typeface="Google Sans"/>
                          <a:sym typeface="Google Sans"/>
                        </a:rPr>
                        <a:t>oals</a:t>
                      </a:r>
                      <a:r>
                        <a:rPr lang="en" sz="1000">
                          <a:solidFill>
                            <a:srgbClr val="425066"/>
                          </a:solidFill>
                          <a:latin typeface="Google Sans"/>
                          <a:ea typeface="Google Sans"/>
                          <a:cs typeface="Google Sans"/>
                          <a:sym typeface="Google Sans"/>
                        </a:rPr>
                        <a:t> and objectives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Understand your audience and their skill level</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Choose event format (workshop, Doc Sprint, Tech Talk)</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Decide on topic / product area(s)</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Schedule a date and time </a:t>
                      </a:r>
                      <a:endParaRPr sz="1000">
                        <a:solidFill>
                          <a:srgbClr val="425066"/>
                        </a:solidFill>
                        <a:latin typeface="Google Sans"/>
                        <a:ea typeface="Google Sans"/>
                        <a:cs typeface="Google Sans"/>
                        <a:sym typeface="Google Sans"/>
                      </a:endParaRPr>
                    </a:p>
                    <a:p>
                      <a:pPr indent="-292100" lvl="1"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Allow at least 4-6 weeks for preparation</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Find speaker(s)</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Establish event team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Create agenda</a:t>
                      </a:r>
                      <a:endParaRPr sz="10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Send event announcement (at least 2 weeks before your event)</a:t>
                      </a:r>
                      <a:endParaRPr sz="1000">
                        <a:solidFill>
                          <a:srgbClr val="425066"/>
                        </a:solidFill>
                        <a:latin typeface="Google Sans"/>
                        <a:ea typeface="Google Sans"/>
                        <a:cs typeface="Google Sans"/>
                        <a:sym typeface="Google Sans"/>
                      </a:endParaRPr>
                    </a:p>
                    <a:p>
                      <a:pPr indent="-292100" lvl="1"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Social </a:t>
                      </a:r>
                      <a:endParaRPr sz="1000">
                        <a:solidFill>
                          <a:srgbClr val="425066"/>
                        </a:solidFill>
                        <a:latin typeface="Google Sans"/>
                        <a:ea typeface="Google Sans"/>
                        <a:cs typeface="Google Sans"/>
                        <a:sym typeface="Google Sans"/>
                      </a:endParaRPr>
                    </a:p>
                    <a:p>
                      <a:pPr indent="-292100" lvl="1"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Email </a:t>
                      </a:r>
                      <a:endParaRPr sz="1000">
                        <a:solidFill>
                          <a:srgbClr val="425066"/>
                        </a:solidFill>
                        <a:latin typeface="Google Sans"/>
                        <a:ea typeface="Google Sans"/>
                        <a:cs typeface="Google Sans"/>
                        <a:sym typeface="Google Sans"/>
                      </a:endParaRPr>
                    </a:p>
                    <a:p>
                      <a:pPr indent="-292100" lvl="1"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Meetup page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Send event invite link (1 week before your event)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Send reminder email (24 hours before your event)</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Send post-event follow-up / survey</a:t>
                      </a:r>
                      <a:endParaRPr sz="10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92100" lvl="0" marL="457200" rtl="0" algn="l">
                        <a:lnSpc>
                          <a:spcPct val="125000"/>
                        </a:lnSpc>
                        <a:spcBef>
                          <a:spcPts val="0"/>
                        </a:spcBef>
                        <a:spcAft>
                          <a:spcPts val="0"/>
                        </a:spcAft>
                        <a:buClr>
                          <a:srgbClr val="425066"/>
                        </a:buClr>
                        <a:buSzPts val="1000"/>
                        <a:buChar char="❏"/>
                      </a:pPr>
                      <a:r>
                        <a:rPr lang="en" sz="1000">
                          <a:solidFill>
                            <a:srgbClr val="425066"/>
                          </a:solidFill>
                          <a:latin typeface="Google Sans"/>
                          <a:ea typeface="Google Sans"/>
                          <a:cs typeface="Google Sans"/>
                          <a:sym typeface="Google Sans"/>
                        </a:rPr>
                        <a:t>Choose the platform that works best for your region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Google Meet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YouTube Live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StreamYard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Facebook Live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Zoom </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Feishu</a:t>
                      </a:r>
                      <a:endParaRPr sz="1000">
                        <a:solidFill>
                          <a:srgbClr val="425066"/>
                        </a:solidFill>
                        <a:latin typeface="Google Sans"/>
                        <a:ea typeface="Google Sans"/>
                        <a:cs typeface="Google Sans"/>
                        <a:sym typeface="Google Sans"/>
                      </a:endParaRPr>
                    </a:p>
                    <a:p>
                      <a:pPr indent="-292100" lvl="0" marL="914400" rtl="0" algn="l">
                        <a:lnSpc>
                          <a:spcPct val="125000"/>
                        </a:lnSpc>
                        <a:spcBef>
                          <a:spcPts val="0"/>
                        </a:spcBef>
                        <a:spcAft>
                          <a:spcPts val="0"/>
                        </a:spcAft>
                        <a:buClr>
                          <a:srgbClr val="425066"/>
                        </a:buClr>
                        <a:buSzPts val="1000"/>
                        <a:buChar char="❏"/>
                      </a:pPr>
                      <a:r>
                        <a:rPr lang="en" sz="1000">
                          <a:solidFill>
                            <a:srgbClr val="425066"/>
                          </a:solidFill>
                          <a:latin typeface="Google Sans"/>
                          <a:ea typeface="Google Sans"/>
                          <a:cs typeface="Google Sans"/>
                          <a:sym typeface="Google Sans"/>
                        </a:rPr>
                        <a:t>Tencent (Voov) Meeting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Char char="❏"/>
                      </a:pPr>
                      <a:r>
                        <a:rPr lang="en" sz="1000">
                          <a:solidFill>
                            <a:srgbClr val="425066"/>
                          </a:solidFill>
                          <a:latin typeface="Google Sans"/>
                          <a:ea typeface="Google Sans"/>
                          <a:cs typeface="Google Sans"/>
                          <a:sym typeface="Google Sans"/>
                        </a:rPr>
                        <a:t>Use a laptop / PC with a good camera and microphone </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Char char="❏"/>
                      </a:pPr>
                      <a:r>
                        <a:rPr lang="en" sz="1000">
                          <a:solidFill>
                            <a:srgbClr val="425066"/>
                          </a:solidFill>
                          <a:latin typeface="Google Sans"/>
                          <a:ea typeface="Google Sans"/>
                          <a:cs typeface="Google Sans"/>
                          <a:sym typeface="Google Sans"/>
                        </a:rPr>
                        <a:t>Check and confirm platform settings</a:t>
                      </a:r>
                      <a:endParaRPr sz="1000">
                        <a:solidFill>
                          <a:srgbClr val="425066"/>
                        </a:solidFill>
                        <a:latin typeface="Google Sans"/>
                        <a:ea typeface="Google Sans"/>
                        <a:cs typeface="Google Sans"/>
                        <a:sym typeface="Google Sans"/>
                      </a:endParaRPr>
                    </a:p>
                    <a:p>
                      <a:pPr indent="-292100" lvl="0" marL="457200" rtl="0" algn="l">
                        <a:lnSpc>
                          <a:spcPct val="125000"/>
                        </a:lnSpc>
                        <a:spcBef>
                          <a:spcPts val="0"/>
                        </a:spcBef>
                        <a:spcAft>
                          <a:spcPts val="0"/>
                        </a:spcAft>
                        <a:buClr>
                          <a:srgbClr val="425066"/>
                        </a:buClr>
                        <a:buSzPts val="1000"/>
                        <a:buFont typeface="Google Sans"/>
                        <a:buChar char="❏"/>
                      </a:pPr>
                      <a:r>
                        <a:rPr lang="en" sz="1000">
                          <a:solidFill>
                            <a:srgbClr val="425066"/>
                          </a:solidFill>
                          <a:latin typeface="Google Sans"/>
                          <a:ea typeface="Google Sans"/>
                          <a:cs typeface="Google Sans"/>
                          <a:sym typeface="Google Sans"/>
                        </a:rPr>
                        <a:t>Do a test run the day before to test out presentation, equipment, and</a:t>
                      </a:r>
                      <a:r>
                        <a:rPr lang="en" sz="1000">
                          <a:solidFill>
                            <a:schemeClr val="dk2"/>
                          </a:solidFill>
                          <a:latin typeface="Google Sans"/>
                          <a:ea typeface="Google Sans"/>
                          <a:cs typeface="Google Sans"/>
                          <a:sym typeface="Google Sans"/>
                        </a:rPr>
                        <a:t> </a:t>
                      </a:r>
                      <a:r>
                        <a:rPr lang="en" sz="1000" u="sng">
                          <a:solidFill>
                            <a:srgbClr val="FF6F00"/>
                          </a:solidFill>
                          <a:latin typeface="Google Sans"/>
                          <a:ea typeface="Google Sans"/>
                          <a:cs typeface="Google Sans"/>
                          <a:sym typeface="Google Sans"/>
                          <a:hlinkClick r:id="rId3">
                            <a:extLst>
                              <a:ext uri="{A12FA001-AC4F-418D-AE19-62706E023703}">
                                <ahyp:hlinkClr val="tx"/>
                              </a:ext>
                            </a:extLst>
                          </a:hlinkClick>
                        </a:rPr>
                        <a:t>internet speed</a:t>
                      </a:r>
                      <a:endParaRPr sz="1000">
                        <a:solidFill>
                          <a:srgbClr val="FF6F00"/>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609600" y="273920"/>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 P</a:t>
            </a:r>
            <a:r>
              <a:rPr lang="en">
                <a:solidFill>
                  <a:srgbClr val="FF6F00"/>
                </a:solidFill>
              </a:rPr>
              <a:t>latforms </a:t>
            </a:r>
            <a:endParaRPr>
              <a:solidFill>
                <a:srgbClr val="FF6F00"/>
              </a:solidFill>
            </a:endParaRPr>
          </a:p>
        </p:txBody>
      </p:sp>
      <p:graphicFrame>
        <p:nvGraphicFramePr>
          <p:cNvPr id="406" name="Google Shape;406;p51"/>
          <p:cNvGraphicFramePr/>
          <p:nvPr/>
        </p:nvGraphicFramePr>
        <p:xfrm>
          <a:off x="481750" y="933450"/>
          <a:ext cx="3000000" cy="3000000"/>
        </p:xfrm>
        <a:graphic>
          <a:graphicData uri="http://schemas.openxmlformats.org/drawingml/2006/table">
            <a:tbl>
              <a:tblPr>
                <a:noFill/>
                <a:tableStyleId>{B2D56F43-CFD9-46C0-AB8D-F09705E05A2D}</a:tableStyleId>
              </a:tblPr>
              <a:tblGrid>
                <a:gridCol w="927450"/>
                <a:gridCol w="2034750"/>
                <a:gridCol w="833050"/>
                <a:gridCol w="1067800"/>
                <a:gridCol w="2139375"/>
                <a:gridCol w="1547425"/>
              </a:tblGrid>
              <a:tr h="2745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lt1"/>
                          </a:solidFill>
                          <a:latin typeface="Google Sans"/>
                          <a:ea typeface="Google Sans"/>
                          <a:cs typeface="Google Sans"/>
                          <a:sym typeface="Google Sans"/>
                        </a:rPr>
                        <a:t>Features</a:t>
                      </a:r>
                      <a:endParaRPr sz="800">
                        <a:solidFill>
                          <a:schemeClr val="lt1"/>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616161"/>
                    </a:solidFill>
                  </a:tcPr>
                </a:tc>
                <a:tc>
                  <a:txBody>
                    <a:bodyPr/>
                    <a:lstStyle/>
                    <a:p>
                      <a:pPr indent="0" lvl="0" marL="0" rtl="0" algn="l">
                        <a:spcBef>
                          <a:spcPts val="0"/>
                        </a:spcBef>
                        <a:spcAft>
                          <a:spcPts val="0"/>
                        </a:spcAft>
                        <a:buClr>
                          <a:schemeClr val="dk1"/>
                        </a:buClr>
                        <a:buSzPts val="1100"/>
                        <a:buFont typeface="Arial"/>
                        <a:buNone/>
                      </a:pPr>
                      <a:r>
                        <a:rPr lang="en" sz="800">
                          <a:solidFill>
                            <a:schemeClr val="lt1"/>
                          </a:solidFill>
                          <a:latin typeface="Google Sans"/>
                          <a:ea typeface="Google Sans"/>
                          <a:cs typeface="Google Sans"/>
                          <a:sym typeface="Google Sans"/>
                        </a:rPr>
                        <a:t>How to join </a:t>
                      </a:r>
                      <a:endParaRPr sz="800">
                        <a:solidFill>
                          <a:schemeClr val="lt1"/>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616161"/>
                    </a:solidFill>
                  </a:tcPr>
                </a:tc>
                <a:tc>
                  <a:txBody>
                    <a:bodyPr/>
                    <a:lstStyle/>
                    <a:p>
                      <a:pPr indent="0" lvl="0" marL="0" rtl="0" algn="l">
                        <a:spcBef>
                          <a:spcPts val="0"/>
                        </a:spcBef>
                        <a:spcAft>
                          <a:spcPts val="0"/>
                        </a:spcAft>
                        <a:buClr>
                          <a:schemeClr val="dk1"/>
                        </a:buClr>
                        <a:buSzPts val="1100"/>
                        <a:buFont typeface="Arial"/>
                        <a:buNone/>
                      </a:pPr>
                      <a:r>
                        <a:rPr lang="en" sz="800">
                          <a:solidFill>
                            <a:schemeClr val="lt1"/>
                          </a:solidFill>
                          <a:latin typeface="Google Sans"/>
                          <a:ea typeface="Google Sans"/>
                          <a:cs typeface="Google Sans"/>
                          <a:sym typeface="Google Sans"/>
                        </a:rPr>
                        <a:t># of participants</a:t>
                      </a:r>
                      <a:endParaRPr sz="800">
                        <a:solidFill>
                          <a:schemeClr val="lt1"/>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616161"/>
                    </a:solidFill>
                  </a:tcPr>
                </a:tc>
                <a:tc>
                  <a:txBody>
                    <a:bodyPr/>
                    <a:lstStyle/>
                    <a:p>
                      <a:pPr indent="0" lvl="0" marL="0" rtl="0" algn="l">
                        <a:spcBef>
                          <a:spcPts val="0"/>
                        </a:spcBef>
                        <a:spcAft>
                          <a:spcPts val="0"/>
                        </a:spcAft>
                        <a:buNone/>
                      </a:pPr>
                      <a:r>
                        <a:rPr lang="en" sz="800">
                          <a:solidFill>
                            <a:schemeClr val="lt1"/>
                          </a:solidFill>
                          <a:latin typeface="Google Sans"/>
                          <a:ea typeface="Google Sans"/>
                          <a:cs typeface="Google Sans"/>
                          <a:sym typeface="Google Sans"/>
                        </a:rPr>
                        <a:t>Requirements</a:t>
                      </a:r>
                      <a:endParaRPr sz="800">
                        <a:solidFill>
                          <a:schemeClr val="lt1"/>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616161"/>
                    </a:solidFill>
                  </a:tcPr>
                </a:tc>
                <a:tc>
                  <a:txBody>
                    <a:bodyPr/>
                    <a:lstStyle/>
                    <a:p>
                      <a:pPr indent="0" lvl="0" marL="0" rtl="0" algn="l">
                        <a:spcBef>
                          <a:spcPts val="0"/>
                        </a:spcBef>
                        <a:spcAft>
                          <a:spcPts val="0"/>
                        </a:spcAft>
                        <a:buNone/>
                      </a:pPr>
                      <a:r>
                        <a:rPr lang="en" sz="800">
                          <a:solidFill>
                            <a:schemeClr val="lt1"/>
                          </a:solidFill>
                          <a:latin typeface="Google Sans"/>
                          <a:ea typeface="Google Sans"/>
                          <a:cs typeface="Google Sans"/>
                          <a:sym typeface="Google Sans"/>
                        </a:rPr>
                        <a:t>Resources</a:t>
                      </a:r>
                      <a:endParaRPr sz="800">
                        <a:solidFill>
                          <a:schemeClr val="lt1"/>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616161"/>
                    </a:solidFill>
                  </a:tcPr>
                </a:tc>
              </a:tr>
              <a:tr h="448850">
                <a:tc>
                  <a:txBody>
                    <a:bodyPr/>
                    <a:lstStyle/>
                    <a:p>
                      <a:pPr indent="0" lvl="0" marL="0" rtl="0" algn="l">
                        <a:spcBef>
                          <a:spcPts val="0"/>
                        </a:spcBef>
                        <a:spcAft>
                          <a:spcPts val="0"/>
                        </a:spcAft>
                        <a:buNone/>
                      </a:pPr>
                      <a:r>
                        <a:rPr b="1" lang="en" sz="800" u="sng">
                          <a:solidFill>
                            <a:srgbClr val="FF6F00"/>
                          </a:solidFill>
                          <a:latin typeface="Google Sans"/>
                          <a:ea typeface="Google Sans"/>
                          <a:cs typeface="Google Sans"/>
                          <a:sym typeface="Google Sans"/>
                          <a:hlinkClick r:id="rId3">
                            <a:extLst>
                              <a:ext uri="{A12FA001-AC4F-418D-AE19-62706E023703}">
                                <ahyp:hlinkClr val="tx"/>
                              </a:ext>
                            </a:extLst>
                          </a:hlinkClick>
                        </a:rPr>
                        <a:t>Google Meet</a:t>
                      </a:r>
                      <a:endParaRPr b="1" sz="800">
                        <a:solidFill>
                          <a:srgbClr val="FF6F00"/>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Unlimited meetings, live chat, multiple presenters</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Invite</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Up to 250</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Gmail account</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accent5"/>
                          </a:solidFill>
                          <a:latin typeface="Google Sans"/>
                          <a:ea typeface="Google Sans"/>
                          <a:cs typeface="Google Sans"/>
                          <a:sym typeface="Google Sans"/>
                          <a:hlinkClick r:id="rId4">
                            <a:extLst>
                              <a:ext uri="{A12FA001-AC4F-418D-AE19-62706E023703}">
                                <ahyp:hlinkClr val="tx"/>
                              </a:ext>
                            </a:extLst>
                          </a:hlinkClick>
                        </a:rPr>
                        <a:t>Google Meet Playbook</a:t>
                      </a:r>
                      <a:r>
                        <a:rPr lang="en" sz="800">
                          <a:solidFill>
                            <a:schemeClr val="dk1"/>
                          </a:solidFill>
                        </a:rPr>
                        <a:t>, </a:t>
                      </a:r>
                      <a:r>
                        <a:rPr lang="en" sz="800" u="sng">
                          <a:solidFill>
                            <a:schemeClr val="accent5"/>
                          </a:solidFill>
                          <a:latin typeface="Google Sans"/>
                          <a:ea typeface="Google Sans"/>
                          <a:cs typeface="Google Sans"/>
                          <a:sym typeface="Google Sans"/>
                          <a:hlinkClick r:id="rId5">
                            <a:extLst>
                              <a:ext uri="{A12FA001-AC4F-418D-AE19-62706E023703}">
                                <ahyp:hlinkClr val="tx"/>
                              </a:ext>
                            </a:extLst>
                          </a:hlinkClick>
                        </a:rPr>
                        <a:t>Training and help</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48850">
                <a:tc>
                  <a:txBody>
                    <a:bodyPr/>
                    <a:lstStyle/>
                    <a:p>
                      <a:pPr indent="0" lvl="0" marL="0" rtl="0" algn="l">
                        <a:spcBef>
                          <a:spcPts val="0"/>
                        </a:spcBef>
                        <a:spcAft>
                          <a:spcPts val="0"/>
                        </a:spcAft>
                        <a:buNone/>
                      </a:pPr>
                      <a:r>
                        <a:rPr b="1" lang="en" sz="800" u="sng">
                          <a:solidFill>
                            <a:srgbClr val="FF6F00"/>
                          </a:solidFill>
                          <a:latin typeface="Google Sans"/>
                          <a:ea typeface="Google Sans"/>
                          <a:cs typeface="Google Sans"/>
                          <a:sym typeface="Google Sans"/>
                          <a:hlinkClick r:id="rId6">
                            <a:extLst>
                              <a:ext uri="{A12FA001-AC4F-418D-AE19-62706E023703}">
                                <ahyp:hlinkClr val="tx"/>
                              </a:ext>
                            </a:extLst>
                          </a:hlinkClick>
                        </a:rPr>
                        <a:t>YouTube Live </a:t>
                      </a:r>
                      <a:endParaRPr b="1" sz="800">
                        <a:solidFill>
                          <a:srgbClr val="FF6F00"/>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Real-time livestream, live chat replay; recording options:  web cam, mobile cam, encoder</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Link</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Unlimited</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i="1" lang="en" sz="800">
                          <a:solidFill>
                            <a:srgbClr val="425066"/>
                          </a:solidFill>
                          <a:latin typeface="Google Sans"/>
                          <a:ea typeface="Google Sans"/>
                          <a:cs typeface="Google Sans"/>
                          <a:sym typeface="Google Sans"/>
                        </a:rPr>
                        <a:t>For mobile livestream,</a:t>
                      </a:r>
                      <a:r>
                        <a:rPr lang="en" sz="800">
                          <a:solidFill>
                            <a:srgbClr val="425066"/>
                          </a:solidFill>
                          <a:latin typeface="Google Sans"/>
                          <a:ea typeface="Google Sans"/>
                          <a:cs typeface="Google Sans"/>
                          <a:sym typeface="Google Sans"/>
                        </a:rPr>
                        <a:t> 1000+ subscribers on your channel</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hlinkClick r:id="rId7"/>
                        </a:rPr>
                        <a:t>Y</a:t>
                      </a:r>
                      <a:r>
                        <a:rPr lang="en" sz="800" u="sng">
                          <a:solidFill>
                            <a:schemeClr val="hlink"/>
                          </a:solidFill>
                          <a:latin typeface="Google Sans"/>
                          <a:ea typeface="Google Sans"/>
                          <a:cs typeface="Google Sans"/>
                          <a:sym typeface="Google Sans"/>
                          <a:hlinkClick r:id="rId8"/>
                        </a:rPr>
                        <a:t>ouTube Live Playbook</a:t>
                      </a:r>
                      <a:r>
                        <a:rPr lang="en" sz="800">
                          <a:solidFill>
                            <a:schemeClr val="dk2"/>
                          </a:solidFill>
                          <a:latin typeface="Google Sans"/>
                          <a:ea typeface="Google Sans"/>
                          <a:cs typeface="Google Sans"/>
                          <a:sym typeface="Google Sans"/>
                        </a:rPr>
                        <a:t>, </a:t>
                      </a:r>
                      <a:r>
                        <a:rPr lang="en" sz="800" u="sng">
                          <a:solidFill>
                            <a:schemeClr val="accent5"/>
                          </a:solidFill>
                          <a:latin typeface="Google Sans"/>
                          <a:ea typeface="Google Sans"/>
                          <a:cs typeface="Google Sans"/>
                          <a:sym typeface="Google Sans"/>
                          <a:hlinkClick r:id="rId9">
                            <a:extLst>
                              <a:ext uri="{A12FA001-AC4F-418D-AE19-62706E023703}">
                                <ahyp:hlinkClr val="tx"/>
                              </a:ext>
                            </a:extLst>
                          </a:hlinkClick>
                        </a:rPr>
                        <a:t>YouTube Creator Academy</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48850">
                <a:tc>
                  <a:txBody>
                    <a:bodyPr/>
                    <a:lstStyle/>
                    <a:p>
                      <a:pPr indent="0" lvl="0" marL="0" rtl="0" algn="l">
                        <a:spcBef>
                          <a:spcPts val="0"/>
                        </a:spcBef>
                        <a:spcAft>
                          <a:spcPts val="0"/>
                        </a:spcAft>
                        <a:buNone/>
                      </a:pPr>
                      <a:r>
                        <a:rPr b="1" lang="en" sz="800" u="sng">
                          <a:solidFill>
                            <a:srgbClr val="FF6F00"/>
                          </a:solidFill>
                          <a:latin typeface="Google Sans"/>
                          <a:ea typeface="Google Sans"/>
                          <a:cs typeface="Google Sans"/>
                          <a:sym typeface="Google Sans"/>
                          <a:hlinkClick r:id="rId10">
                            <a:extLst>
                              <a:ext uri="{A12FA001-AC4F-418D-AE19-62706E023703}">
                                <ahyp:hlinkClr val="tx"/>
                              </a:ext>
                            </a:extLst>
                          </a:hlinkClick>
                        </a:rPr>
                        <a:t>StreamYard</a:t>
                      </a:r>
                      <a:r>
                        <a:rPr b="1" lang="en" sz="800">
                          <a:solidFill>
                            <a:srgbClr val="FF6F00"/>
                          </a:solidFill>
                          <a:latin typeface="Google Sans"/>
                          <a:ea typeface="Google Sans"/>
                          <a:cs typeface="Google Sans"/>
                          <a:sym typeface="Google Sans"/>
                        </a:rPr>
                        <a:t> </a:t>
                      </a:r>
                      <a:endParaRPr b="1" sz="800">
                        <a:solidFill>
                          <a:srgbClr val="FF6F00"/>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Live video studio in the browser, multiple platform integration</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Link </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Unlimited</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Chrome, Firefox and Opera browsers. Free version is limited to 20 hours streaming per month</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latin typeface="Google Sans"/>
                          <a:ea typeface="Google Sans"/>
                          <a:cs typeface="Google Sans"/>
                          <a:sym typeface="Google Sans"/>
                          <a:hlinkClick r:id="rId11"/>
                        </a:rPr>
                        <a:t>StreamYard User Guide</a:t>
                      </a:r>
                      <a:r>
                        <a:rPr lang="en" sz="800">
                          <a:latin typeface="Google Sans"/>
                          <a:ea typeface="Google Sans"/>
                          <a:cs typeface="Google Sans"/>
                          <a:sym typeface="Google Sans"/>
                        </a:rPr>
                        <a:t>, </a:t>
                      </a:r>
                      <a:endParaRPr sz="800">
                        <a:latin typeface="Google Sans"/>
                        <a:ea typeface="Google Sans"/>
                        <a:cs typeface="Google Sans"/>
                        <a:sym typeface="Google Sans"/>
                      </a:endParaRPr>
                    </a:p>
                    <a:p>
                      <a:pPr indent="0" lvl="0" marL="0" rtl="0" algn="l">
                        <a:spcBef>
                          <a:spcPts val="0"/>
                        </a:spcBef>
                        <a:spcAft>
                          <a:spcPts val="0"/>
                        </a:spcAft>
                        <a:buNone/>
                      </a:pPr>
                      <a:r>
                        <a:rPr lang="en" sz="800" u="sng">
                          <a:solidFill>
                            <a:schemeClr val="hlink"/>
                          </a:solidFill>
                          <a:latin typeface="Google Sans"/>
                          <a:ea typeface="Google Sans"/>
                          <a:cs typeface="Google Sans"/>
                          <a:sym typeface="Google Sans"/>
                          <a:hlinkClick r:id="rId12"/>
                        </a:rPr>
                        <a:t>StreamYard Tutorial</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3"/>
                        </a:rPr>
                        <a:t>Pricing</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5825">
                <a:tc>
                  <a:txBody>
                    <a:bodyPr/>
                    <a:lstStyle/>
                    <a:p>
                      <a:pPr indent="0" lvl="0" marL="0" rtl="0" algn="l">
                        <a:spcBef>
                          <a:spcPts val="0"/>
                        </a:spcBef>
                        <a:spcAft>
                          <a:spcPts val="0"/>
                        </a:spcAft>
                        <a:buNone/>
                      </a:pPr>
                      <a:r>
                        <a:rPr b="1" lang="en" sz="800" u="sng">
                          <a:solidFill>
                            <a:srgbClr val="FF6F00"/>
                          </a:solidFill>
                          <a:latin typeface="Google Sans"/>
                          <a:ea typeface="Google Sans"/>
                          <a:cs typeface="Google Sans"/>
                          <a:sym typeface="Google Sans"/>
                          <a:hlinkClick r:id="rId14">
                            <a:extLst>
                              <a:ext uri="{A12FA001-AC4F-418D-AE19-62706E023703}">
                                <ahyp:hlinkClr val="tx"/>
                              </a:ext>
                            </a:extLst>
                          </a:hlinkClick>
                        </a:rPr>
                        <a:t>Facebook Live</a:t>
                      </a:r>
                      <a:endParaRPr b="1" sz="800">
                        <a:solidFill>
                          <a:srgbClr val="FF6F00"/>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Livestream </a:t>
                      </a:r>
                      <a:r>
                        <a:rPr lang="en" sz="800">
                          <a:solidFill>
                            <a:srgbClr val="425066"/>
                          </a:solidFill>
                          <a:latin typeface="Google Sans"/>
                          <a:ea typeface="Google Sans"/>
                          <a:cs typeface="Google Sans"/>
                          <a:sym typeface="Google Sans"/>
                        </a:rPr>
                        <a:t>on a Page, group, or event, live chat; recording options: Facebook mobile app or encoder </a:t>
                      </a:r>
                      <a:endParaRPr sz="5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Link</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Unlimited (public livestream) </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Facebook account. Time limit: 8 hours on a computer / API  and 4 hours on mobile.</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latin typeface="Google Sans"/>
                          <a:ea typeface="Google Sans"/>
                          <a:cs typeface="Google Sans"/>
                          <a:sym typeface="Google Sans"/>
                          <a:hlinkClick r:id="rId15"/>
                        </a:rPr>
                        <a:t>Facebook Live User Guide</a:t>
                      </a:r>
                      <a:r>
                        <a:rPr lang="en" sz="500">
                          <a:latin typeface="Google Sans"/>
                          <a:ea typeface="Google Sans"/>
                          <a:cs typeface="Google Sans"/>
                          <a:sym typeface="Google Sans"/>
                        </a:rPr>
                        <a:t>,</a:t>
                      </a:r>
                      <a:r>
                        <a:rPr lang="en" sz="800" u="sng">
                          <a:solidFill>
                            <a:schemeClr val="hlink"/>
                          </a:solidFill>
                          <a:latin typeface="Google Sans"/>
                          <a:ea typeface="Google Sans"/>
                          <a:cs typeface="Google Sans"/>
                          <a:sym typeface="Google Sans"/>
                          <a:hlinkClick r:id="rId16"/>
                        </a:rPr>
                        <a:t> Tips for Facebook Live</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5825">
                <a:tc>
                  <a:txBody>
                    <a:bodyPr/>
                    <a:lstStyle/>
                    <a:p>
                      <a:pPr indent="0" lvl="0" marL="0" rtl="0" algn="l">
                        <a:spcBef>
                          <a:spcPts val="0"/>
                        </a:spcBef>
                        <a:spcAft>
                          <a:spcPts val="0"/>
                        </a:spcAft>
                        <a:buNone/>
                      </a:pPr>
                      <a:r>
                        <a:rPr b="1" lang="en" sz="800" u="sng">
                          <a:solidFill>
                            <a:srgbClr val="FF6F00"/>
                          </a:solidFill>
                          <a:latin typeface="Google Sans"/>
                          <a:ea typeface="Google Sans"/>
                          <a:cs typeface="Google Sans"/>
                          <a:sym typeface="Google Sans"/>
                          <a:hlinkClick r:id="rId17">
                            <a:extLst>
                              <a:ext uri="{A12FA001-AC4F-418D-AE19-62706E023703}">
                                <ahyp:hlinkClr val="tx"/>
                              </a:ext>
                            </a:extLst>
                          </a:hlinkClick>
                        </a:rPr>
                        <a:t>Zoom </a:t>
                      </a:r>
                      <a:endParaRPr b="1" sz="800">
                        <a:solidFill>
                          <a:srgbClr val="FF6F00"/>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Video conference, content sharing, live chat, record locally or to the cloud</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Link </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Up to 100 (free) </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Zoom account</a:t>
                      </a:r>
                      <a:endParaRPr sz="800">
                        <a:solidFill>
                          <a:srgbClr val="425066"/>
                        </a:solidFill>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latin typeface="Google Sans"/>
                          <a:ea typeface="Google Sans"/>
                          <a:cs typeface="Google Sans"/>
                          <a:sym typeface="Google Sans"/>
                          <a:hlinkClick r:id="rId18"/>
                        </a:rPr>
                        <a:t>Zoom User Guide</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9"/>
                        </a:rPr>
                        <a:t>Pricing</a:t>
                      </a:r>
                      <a:endParaRPr sz="800">
                        <a:latin typeface="Google Sans"/>
                        <a:ea typeface="Google Sans"/>
                        <a:cs typeface="Google Sans"/>
                        <a:sym typeface="Google Sans"/>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5825">
                <a:tc>
                  <a:txBody>
                    <a:bodyPr/>
                    <a:lstStyle/>
                    <a:p>
                      <a:pPr indent="0" lvl="0" marL="0" rtl="0" algn="l">
                        <a:spcBef>
                          <a:spcPts val="0"/>
                        </a:spcBef>
                        <a:spcAft>
                          <a:spcPts val="0"/>
                        </a:spcAft>
                        <a:buNone/>
                      </a:pPr>
                      <a:r>
                        <a:rPr b="1" lang="en" sz="800" u="sng">
                          <a:solidFill>
                            <a:srgbClr val="FF6F00"/>
                          </a:solidFill>
                          <a:hlinkClick r:id="rId20">
                            <a:extLst>
                              <a:ext uri="{A12FA001-AC4F-418D-AE19-62706E023703}">
                                <ahyp:hlinkClr val="tx"/>
                              </a:ext>
                            </a:extLst>
                          </a:hlinkClick>
                        </a:rPr>
                        <a:t>Feishu </a:t>
                      </a:r>
                      <a:endParaRPr b="1" sz="800">
                        <a:solidFill>
                          <a:srgbClr val="FF6F00"/>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rPr>
                        <a:t>Livestream, content sharing, real-time collaboration, subtitle options, live chat, sync to other platforms</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rPr>
                        <a:t>Link </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rPr>
                        <a:t>Unlimited (public livestream)</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latin typeface="Google Sans"/>
                          <a:ea typeface="Google Sans"/>
                          <a:cs typeface="Google Sans"/>
                          <a:sym typeface="Google Sans"/>
                        </a:rPr>
                        <a:t>Chinese mobile number</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hlinkClick r:id="rId21"/>
                        </a:rPr>
                        <a:t>Feishu User Guide</a:t>
                      </a:r>
                      <a:endParaRPr sz="8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5825">
                <a:tc>
                  <a:txBody>
                    <a:bodyPr/>
                    <a:lstStyle/>
                    <a:p>
                      <a:pPr indent="0" lvl="0" marL="0" rtl="0" algn="l">
                        <a:spcBef>
                          <a:spcPts val="0"/>
                        </a:spcBef>
                        <a:spcAft>
                          <a:spcPts val="0"/>
                        </a:spcAft>
                        <a:buNone/>
                      </a:pPr>
                      <a:r>
                        <a:rPr b="1" lang="en" sz="800" u="sng">
                          <a:solidFill>
                            <a:srgbClr val="FF6F00"/>
                          </a:solidFill>
                          <a:hlinkClick r:id="rId22">
                            <a:extLst>
                              <a:ext uri="{A12FA001-AC4F-418D-AE19-62706E023703}">
                                <ahyp:hlinkClr val="tx"/>
                              </a:ext>
                            </a:extLst>
                          </a:hlinkClick>
                        </a:rPr>
                        <a:t>Tencent (Voov) Meeting</a:t>
                      </a:r>
                      <a:endParaRPr b="1" sz="800">
                        <a:solidFill>
                          <a:srgbClr val="FF6F00"/>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6E6E6"/>
                    </a:solidFill>
                  </a:tcPr>
                </a:tc>
                <a:tc>
                  <a:txBody>
                    <a:bodyPr/>
                    <a:lstStyle/>
                    <a:p>
                      <a:pPr indent="0" lvl="0" marL="0" rtl="0" algn="l">
                        <a:spcBef>
                          <a:spcPts val="0"/>
                        </a:spcBef>
                        <a:spcAft>
                          <a:spcPts val="0"/>
                        </a:spcAft>
                        <a:buNone/>
                      </a:pPr>
                      <a:r>
                        <a:rPr lang="en" sz="800">
                          <a:solidFill>
                            <a:srgbClr val="425066"/>
                          </a:solidFill>
                        </a:rPr>
                        <a:t>HD video conference, content sharing, instant text messaging </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rPr>
                        <a:t>Invite </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425066"/>
                          </a:solidFill>
                        </a:rPr>
                        <a:t>Up to 100 (free) </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rgbClr val="425066"/>
                          </a:solidFill>
                          <a:latin typeface="Google Sans"/>
                          <a:ea typeface="Google Sans"/>
                          <a:cs typeface="Google Sans"/>
                          <a:sym typeface="Google Sans"/>
                        </a:rPr>
                        <a:t>Chinese mobile number</a:t>
                      </a:r>
                      <a:endParaRPr sz="800">
                        <a:solidFill>
                          <a:srgbClr val="425066"/>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hlink"/>
                          </a:solidFill>
                          <a:latin typeface="Google Sans"/>
                          <a:ea typeface="Google Sans"/>
                          <a:cs typeface="Google Sans"/>
                          <a:sym typeface="Google Sans"/>
                          <a:hlinkClick r:id="rId23"/>
                        </a:rPr>
                        <a:t>Sign up for Voov Meeting</a:t>
                      </a:r>
                      <a:r>
                        <a:rPr lang="en" sz="800">
                          <a:solidFill>
                            <a:schemeClr val="dk2"/>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24"/>
                        </a:rPr>
                        <a:t>Pricing </a:t>
                      </a:r>
                      <a:endParaRPr sz="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8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48175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Event</a:t>
            </a:r>
            <a:endParaRPr/>
          </a:p>
        </p:txBody>
      </p:sp>
      <p:graphicFrame>
        <p:nvGraphicFramePr>
          <p:cNvPr id="412" name="Google Shape;412;p52"/>
          <p:cNvGraphicFramePr/>
          <p:nvPr/>
        </p:nvGraphicFramePr>
        <p:xfrm>
          <a:off x="354650" y="1338575"/>
          <a:ext cx="3000000" cy="3000000"/>
        </p:xfrm>
        <a:graphic>
          <a:graphicData uri="http://schemas.openxmlformats.org/drawingml/2006/table">
            <a:tbl>
              <a:tblPr>
                <a:noFill/>
                <a:tableStyleId>{B2D56F43-CFD9-46C0-AB8D-F09705E05A2D}</a:tableStyleId>
              </a:tblPr>
              <a:tblGrid>
                <a:gridCol w="2890325"/>
                <a:gridCol w="2830525"/>
                <a:gridCol w="2657050"/>
              </a:tblGrid>
              <a:tr h="330625">
                <a:tc>
                  <a:txBody>
                    <a:bodyPr/>
                    <a:lstStyle/>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Roles &amp; Responsibilities</a:t>
                      </a:r>
                      <a:endParaRPr b="1" sz="1100">
                        <a:solidFill>
                          <a:srgbClr val="FFFFFF"/>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16161"/>
                    </a:solidFill>
                  </a:tcPr>
                </a:tc>
                <a:tc>
                  <a:txBody>
                    <a:bodyPr/>
                    <a:lstStyle/>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Time Guidelines</a:t>
                      </a:r>
                      <a:endParaRPr b="1" sz="1100">
                        <a:solidFill>
                          <a:srgbClr val="FFFFFF"/>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 sz="1100">
                          <a:solidFill>
                            <a:srgbClr val="425066"/>
                          </a:solidFill>
                          <a:latin typeface="Google Sans"/>
                          <a:ea typeface="Google Sans"/>
                          <a:cs typeface="Google Sans"/>
                          <a:sym typeface="Google Sans"/>
                        </a:rPr>
                        <a:t>Best Practices</a:t>
                      </a:r>
                      <a:endParaRPr b="1" sz="11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r>
              <a:tr h="2890450">
                <a:tc>
                  <a:txBody>
                    <a:bodyPr/>
                    <a:lstStyle/>
                    <a:p>
                      <a:pPr indent="0" lvl="0" marL="0" rtl="0" algn="l">
                        <a:spcBef>
                          <a:spcPts val="0"/>
                        </a:spcBef>
                        <a:spcAft>
                          <a:spcPts val="0"/>
                        </a:spcAft>
                        <a:buClr>
                          <a:schemeClr val="dk1"/>
                        </a:buClr>
                        <a:buSzPts val="1100"/>
                        <a:buFont typeface="Arial"/>
                        <a:buNone/>
                      </a:pPr>
                      <a:r>
                        <a:rPr b="1" lang="en" sz="1100">
                          <a:solidFill>
                            <a:srgbClr val="425066"/>
                          </a:solidFill>
                          <a:latin typeface="Google Sans"/>
                          <a:ea typeface="Google Sans"/>
                          <a:cs typeface="Google Sans"/>
                          <a:sym typeface="Google Sans"/>
                        </a:rPr>
                        <a:t>Host</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25066"/>
                          </a:solidFill>
                          <a:latin typeface="Google Sans"/>
                          <a:ea typeface="Google Sans"/>
                          <a:cs typeface="Google Sans"/>
                          <a:sym typeface="Google Sans"/>
                        </a:rPr>
                        <a:t>Ensures the event starts and ends on time, introduce ground rules and speakers</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100">
                          <a:solidFill>
                            <a:srgbClr val="425066"/>
                          </a:solidFill>
                          <a:latin typeface="Google Sans"/>
                          <a:ea typeface="Google Sans"/>
                          <a:cs typeface="Google Sans"/>
                          <a:sym typeface="Google Sans"/>
                        </a:rPr>
                        <a:t>Presenter / guest speaker</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25066"/>
                          </a:solidFill>
                          <a:latin typeface="Google Sans"/>
                          <a:ea typeface="Google Sans"/>
                          <a:cs typeface="Google Sans"/>
                          <a:sym typeface="Google Sans"/>
                        </a:rPr>
                        <a:t>Delivers content/training </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100">
                          <a:solidFill>
                            <a:srgbClr val="425066"/>
                          </a:solidFill>
                          <a:latin typeface="Google Sans"/>
                          <a:ea typeface="Google Sans"/>
                          <a:cs typeface="Google Sans"/>
                          <a:sym typeface="Google Sans"/>
                        </a:rPr>
                        <a:t>Chat Moderator</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25066"/>
                          </a:solidFill>
                          <a:latin typeface="Google Sans"/>
                          <a:ea typeface="Google Sans"/>
                          <a:cs typeface="Google Sans"/>
                          <a:sym typeface="Google Sans"/>
                        </a:rPr>
                        <a:t>Have at least 1 moderator to monitor live chat for questions from the audience.</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25066"/>
                          </a:solidFill>
                          <a:latin typeface="Google Sans"/>
                          <a:ea typeface="Google Sans"/>
                          <a:cs typeface="Google Sans"/>
                          <a:sym typeface="Google Sans"/>
                        </a:rPr>
                        <a:t>Help engage attendees with questions and comments</a:t>
                      </a:r>
                      <a:endParaRPr sz="9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425066"/>
                          </a:solidFill>
                          <a:latin typeface="Google Sans"/>
                          <a:ea typeface="Google Sans"/>
                          <a:cs typeface="Google Sans"/>
                          <a:sym typeface="Google Sans"/>
                        </a:rPr>
                        <a:t>TFUGs OnAir:</a:t>
                      </a:r>
                      <a:r>
                        <a:rPr lang="en" sz="1100">
                          <a:solidFill>
                            <a:srgbClr val="425066"/>
                          </a:solidFill>
                          <a:latin typeface="Google Sans"/>
                          <a:ea typeface="Google Sans"/>
                          <a:cs typeface="Google Sans"/>
                          <a:sym typeface="Google Sans"/>
                        </a:rPr>
                        <a:t> 2.5 hours max</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b="1" lang="en" sz="1100">
                          <a:solidFill>
                            <a:srgbClr val="425066"/>
                          </a:solidFill>
                          <a:latin typeface="Google Sans"/>
                          <a:ea typeface="Google Sans"/>
                          <a:cs typeface="Google Sans"/>
                          <a:sym typeface="Google Sans"/>
                        </a:rPr>
                        <a:t>Workshops:</a:t>
                      </a:r>
                      <a:r>
                        <a:rPr lang="en" sz="1100">
                          <a:solidFill>
                            <a:srgbClr val="425066"/>
                          </a:solidFill>
                          <a:latin typeface="Google Sans"/>
                          <a:ea typeface="Google Sans"/>
                          <a:cs typeface="Google Sans"/>
                          <a:sym typeface="Google Sans"/>
                        </a:rPr>
                        <a:t> 1-2 hours</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b="1" lang="en" sz="1100">
                          <a:solidFill>
                            <a:srgbClr val="425066"/>
                          </a:solidFill>
                          <a:latin typeface="Google Sans"/>
                          <a:ea typeface="Google Sans"/>
                          <a:cs typeface="Google Sans"/>
                          <a:sym typeface="Google Sans"/>
                        </a:rPr>
                        <a:t>Meetups:</a:t>
                      </a:r>
                      <a:r>
                        <a:rPr lang="en" sz="1100">
                          <a:solidFill>
                            <a:srgbClr val="425066"/>
                          </a:solidFill>
                          <a:latin typeface="Google Sans"/>
                          <a:ea typeface="Google Sans"/>
                          <a:cs typeface="Google Sans"/>
                          <a:sym typeface="Google Sans"/>
                        </a:rPr>
                        <a:t> 1-1.5 hours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None/>
                      </a:pPr>
                      <a:r>
                        <a:rPr b="1" lang="en" sz="1100">
                          <a:solidFill>
                            <a:srgbClr val="425066"/>
                          </a:solidFill>
                          <a:latin typeface="Google Sans"/>
                          <a:ea typeface="Google Sans"/>
                          <a:cs typeface="Google Sans"/>
                          <a:sym typeface="Google Sans"/>
                        </a:rPr>
                        <a:t>Q&amp;A:</a:t>
                      </a:r>
                      <a:r>
                        <a:rPr lang="en" sz="1100">
                          <a:solidFill>
                            <a:srgbClr val="425066"/>
                          </a:solidFill>
                          <a:latin typeface="Google Sans"/>
                          <a:ea typeface="Google Sans"/>
                          <a:cs typeface="Google Sans"/>
                          <a:sym typeface="Google Sans"/>
                        </a:rPr>
                        <a:t> 10 minutes or less at the end </a:t>
                      </a:r>
                      <a:br>
                        <a:rPr lang="en" sz="1100">
                          <a:solidFill>
                            <a:srgbClr val="425066"/>
                          </a:solidFill>
                          <a:latin typeface="Google Sans"/>
                          <a:ea typeface="Google Sans"/>
                          <a:cs typeface="Google Sans"/>
                          <a:sym typeface="Google Sans"/>
                        </a:rPr>
                      </a:br>
                      <a:r>
                        <a:rPr lang="en" sz="1100">
                          <a:solidFill>
                            <a:srgbClr val="425066"/>
                          </a:solidFill>
                          <a:latin typeface="Google Sans"/>
                          <a:ea typeface="Google Sans"/>
                          <a:cs typeface="Google Sans"/>
                          <a:sym typeface="Google Sans"/>
                        </a:rPr>
                        <a:t>of each talk</a:t>
                      </a:r>
                      <a:endParaRPr sz="11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127000" lvl="0" marL="285750" rtl="0" algn="l">
                        <a:spcBef>
                          <a:spcPts val="0"/>
                        </a:spcBef>
                        <a:spcAft>
                          <a:spcPts val="0"/>
                        </a:spcAft>
                        <a:buClr>
                          <a:srgbClr val="FF6F00"/>
                        </a:buClr>
                        <a:buSzPts val="1100"/>
                        <a:buFont typeface="Google Sans"/>
                        <a:buChar char="✓"/>
                      </a:pPr>
                      <a:r>
                        <a:rPr lang="en" sz="1100">
                          <a:solidFill>
                            <a:srgbClr val="425066"/>
                          </a:solidFill>
                          <a:latin typeface="Google Sans"/>
                          <a:ea typeface="Google Sans"/>
                          <a:cs typeface="Google Sans"/>
                          <a:sym typeface="Google Sans"/>
                        </a:rPr>
                        <a:t>Encourage attendees to ask questions in the live chat </a:t>
                      </a:r>
                      <a:endParaRPr sz="1100">
                        <a:solidFill>
                          <a:srgbClr val="425066"/>
                        </a:solidFill>
                        <a:latin typeface="Google Sans"/>
                        <a:ea typeface="Google Sans"/>
                        <a:cs typeface="Google Sans"/>
                        <a:sym typeface="Google Sans"/>
                      </a:endParaRPr>
                    </a:p>
                    <a:p>
                      <a:pPr indent="0" lvl="0" marL="45720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127000" lvl="0" marL="285750" rtl="0" algn="l">
                        <a:spcBef>
                          <a:spcPts val="0"/>
                        </a:spcBef>
                        <a:spcAft>
                          <a:spcPts val="0"/>
                        </a:spcAft>
                        <a:buClr>
                          <a:srgbClr val="FF6F00"/>
                        </a:buClr>
                        <a:buSzPts val="1100"/>
                        <a:buFont typeface="Google Sans"/>
                        <a:buChar char="✓"/>
                      </a:pPr>
                      <a:r>
                        <a:rPr lang="en" sz="1100">
                          <a:solidFill>
                            <a:srgbClr val="425066"/>
                          </a:solidFill>
                          <a:latin typeface="Google Sans"/>
                          <a:ea typeface="Google Sans"/>
                          <a:cs typeface="Google Sans"/>
                          <a:sym typeface="Google Sans"/>
                        </a:rPr>
                        <a:t>Allow time for Q&amp;A after each talk </a:t>
                      </a:r>
                      <a:endParaRPr sz="1100">
                        <a:solidFill>
                          <a:srgbClr val="425066"/>
                        </a:solidFill>
                        <a:latin typeface="Google Sans"/>
                        <a:ea typeface="Google Sans"/>
                        <a:cs typeface="Google Sans"/>
                        <a:sym typeface="Google Sans"/>
                      </a:endParaRPr>
                    </a:p>
                    <a:p>
                      <a:pPr indent="0" lvl="0" marL="45720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127000" lvl="0" marL="285750" rtl="0" algn="l">
                        <a:spcBef>
                          <a:spcPts val="0"/>
                        </a:spcBef>
                        <a:spcAft>
                          <a:spcPts val="0"/>
                        </a:spcAft>
                        <a:buClr>
                          <a:srgbClr val="FF6F00"/>
                        </a:buClr>
                        <a:buSzPts val="1100"/>
                        <a:buFont typeface="Google Sans"/>
                        <a:buChar char="✓"/>
                      </a:pPr>
                      <a:r>
                        <a:rPr lang="en" sz="1100">
                          <a:solidFill>
                            <a:srgbClr val="425066"/>
                          </a:solidFill>
                          <a:latin typeface="Google Sans"/>
                          <a:ea typeface="Google Sans"/>
                          <a:cs typeface="Google Sans"/>
                          <a:sym typeface="Google Sans"/>
                        </a:rPr>
                        <a:t>Presenters should keep their camera on at all times</a:t>
                      </a:r>
                      <a:endParaRPr sz="1100">
                        <a:solidFill>
                          <a:srgbClr val="425066"/>
                        </a:solidFill>
                        <a:latin typeface="Google Sans"/>
                        <a:ea typeface="Google Sans"/>
                        <a:cs typeface="Google Sans"/>
                        <a:sym typeface="Google Sans"/>
                      </a:endParaRPr>
                    </a:p>
                    <a:p>
                      <a:pPr indent="0" lvl="0" marL="457200" rtl="0" algn="l">
                        <a:spcBef>
                          <a:spcPts val="0"/>
                        </a:spcBef>
                        <a:spcAft>
                          <a:spcPts val="0"/>
                        </a:spcAft>
                        <a:buNone/>
                      </a:pPr>
                      <a:r>
                        <a:t/>
                      </a:r>
                      <a:endParaRPr sz="1100">
                        <a:solidFill>
                          <a:srgbClr val="425066"/>
                        </a:solidFill>
                        <a:latin typeface="Google Sans"/>
                        <a:ea typeface="Google Sans"/>
                        <a:cs typeface="Google Sans"/>
                        <a:sym typeface="Google Sans"/>
                      </a:endParaRPr>
                    </a:p>
                    <a:p>
                      <a:pPr indent="-127000" lvl="0" marL="285750" rtl="0" algn="l">
                        <a:spcBef>
                          <a:spcPts val="0"/>
                        </a:spcBef>
                        <a:spcAft>
                          <a:spcPts val="0"/>
                        </a:spcAft>
                        <a:buClr>
                          <a:srgbClr val="FF6F00"/>
                        </a:buClr>
                        <a:buSzPts val="1100"/>
                        <a:buFont typeface="Google Sans"/>
                        <a:buChar char="✓"/>
                      </a:pPr>
                      <a:r>
                        <a:rPr lang="en" sz="1100">
                          <a:solidFill>
                            <a:srgbClr val="425066"/>
                          </a:solidFill>
                          <a:latin typeface="Google Sans"/>
                          <a:ea typeface="Google Sans"/>
                          <a:cs typeface="Google Sans"/>
                          <a:sym typeface="Google Sans"/>
                        </a:rPr>
                        <a:t>Follow up on questions and unclear topics</a:t>
                      </a:r>
                      <a:endParaRPr sz="1100">
                        <a:solidFill>
                          <a:srgbClr val="425066"/>
                        </a:solidFill>
                        <a:latin typeface="Google Sans"/>
                        <a:ea typeface="Google Sans"/>
                        <a:cs typeface="Google Sans"/>
                        <a:sym typeface="Google Sans"/>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Event</a:t>
            </a:r>
            <a:endParaRPr/>
          </a:p>
        </p:txBody>
      </p:sp>
      <p:graphicFrame>
        <p:nvGraphicFramePr>
          <p:cNvPr id="418" name="Google Shape;418;p53"/>
          <p:cNvGraphicFramePr/>
          <p:nvPr/>
        </p:nvGraphicFramePr>
        <p:xfrm>
          <a:off x="510850" y="1209975"/>
          <a:ext cx="3000000" cy="3000000"/>
        </p:xfrm>
        <a:graphic>
          <a:graphicData uri="http://schemas.openxmlformats.org/drawingml/2006/table">
            <a:tbl>
              <a:tblPr>
                <a:noFill/>
                <a:tableStyleId>{B2D56F43-CFD9-46C0-AB8D-F09705E05A2D}</a:tableStyleId>
              </a:tblPr>
              <a:tblGrid>
                <a:gridCol w="4079125"/>
              </a:tblGrid>
              <a:tr h="3681275">
                <a:tc>
                  <a:txBody>
                    <a:bodyPr/>
                    <a:lstStyle/>
                    <a:p>
                      <a:pPr indent="0" lvl="0" marL="0" marR="0" rtl="0" algn="l">
                        <a:lnSpc>
                          <a:spcPct val="100000"/>
                        </a:lnSpc>
                        <a:spcBef>
                          <a:spcPts val="100"/>
                        </a:spcBef>
                        <a:spcAft>
                          <a:spcPts val="0"/>
                        </a:spcAft>
                        <a:buClr>
                          <a:schemeClr val="dk1"/>
                        </a:buClr>
                        <a:buSzPts val="1100"/>
                        <a:buFont typeface="Arial"/>
                        <a:buNone/>
                      </a:pPr>
                      <a:r>
                        <a:rPr b="1" lang="en" sz="1300">
                          <a:solidFill>
                            <a:srgbClr val="425066"/>
                          </a:solidFill>
                          <a:latin typeface="Google Sans"/>
                          <a:ea typeface="Google Sans"/>
                          <a:cs typeface="Google Sans"/>
                          <a:sym typeface="Google Sans"/>
                        </a:rPr>
                        <a:t>Post-event Follow-up Sample:</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425066"/>
                          </a:solidFill>
                          <a:latin typeface="Google Sans"/>
                          <a:ea typeface="Google Sans"/>
                          <a:cs typeface="Google Sans"/>
                          <a:sym typeface="Google Sans"/>
                        </a:rPr>
                        <a:t>Hi TensorFlow Community,</a:t>
                      </a:r>
                      <a:br>
                        <a:rPr lang="en" sz="1100">
                          <a:solidFill>
                            <a:srgbClr val="425066"/>
                          </a:solidFill>
                          <a:latin typeface="Google Sans"/>
                          <a:ea typeface="Google Sans"/>
                          <a:cs typeface="Google Sans"/>
                          <a:sym typeface="Google Sans"/>
                        </a:rPr>
                      </a:br>
                      <a:br>
                        <a:rPr lang="en" sz="1100">
                          <a:solidFill>
                            <a:srgbClr val="425066"/>
                          </a:solidFill>
                          <a:latin typeface="Google Sans"/>
                          <a:ea typeface="Google Sans"/>
                          <a:cs typeface="Google Sans"/>
                          <a:sym typeface="Google Sans"/>
                        </a:rPr>
                      </a:br>
                      <a:r>
                        <a:rPr lang="en" sz="1100">
                          <a:solidFill>
                            <a:srgbClr val="425066"/>
                          </a:solidFill>
                          <a:latin typeface="Google Sans"/>
                          <a:ea typeface="Google Sans"/>
                          <a:cs typeface="Google Sans"/>
                          <a:sym typeface="Google Sans"/>
                        </a:rPr>
                        <a:t>Thank you for joining our first TFUGs OnAir event for TFUG </a:t>
                      </a:r>
                      <a:endParaRPr sz="1100">
                        <a:solidFill>
                          <a:srgbClr val="425066"/>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425066"/>
                          </a:solidFill>
                          <a:latin typeface="Google Sans"/>
                          <a:ea typeface="Google Sans"/>
                          <a:cs typeface="Google Sans"/>
                          <a:sym typeface="Google Sans"/>
                        </a:rPr>
                        <a:t>[name] on [date]!</a:t>
                      </a:r>
                      <a:br>
                        <a:rPr lang="en" sz="1100">
                          <a:solidFill>
                            <a:srgbClr val="425066"/>
                          </a:solidFill>
                          <a:latin typeface="Google Sans"/>
                          <a:ea typeface="Google Sans"/>
                          <a:cs typeface="Google Sans"/>
                          <a:sym typeface="Google Sans"/>
                        </a:rPr>
                      </a:br>
                      <a:br>
                        <a:rPr lang="en" sz="1100">
                          <a:solidFill>
                            <a:srgbClr val="425066"/>
                          </a:solidFill>
                          <a:latin typeface="Google Sans"/>
                          <a:ea typeface="Google Sans"/>
                          <a:cs typeface="Google Sans"/>
                          <a:sym typeface="Google Sans"/>
                        </a:rPr>
                      </a:br>
                      <a:r>
                        <a:rPr lang="en" sz="1100">
                          <a:solidFill>
                            <a:srgbClr val="425066"/>
                          </a:solidFill>
                          <a:latin typeface="Google Sans"/>
                          <a:ea typeface="Google Sans"/>
                          <a:cs typeface="Google Sans"/>
                          <a:sym typeface="Google Sans"/>
                        </a:rPr>
                        <a:t>In this event, we covered: </a:t>
                      </a:r>
                      <a:endParaRPr sz="1100">
                        <a:solidFill>
                          <a:srgbClr val="425066"/>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[topic 1]</a:t>
                      </a:r>
                      <a:endParaRPr sz="1100">
                        <a:solidFill>
                          <a:srgbClr val="425066"/>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[topic 2]</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 sz="1100">
                          <a:solidFill>
                            <a:srgbClr val="425066"/>
                          </a:solidFill>
                          <a:latin typeface="Google Sans"/>
                          <a:ea typeface="Google Sans"/>
                          <a:cs typeface="Google Sans"/>
                          <a:sym typeface="Google Sans"/>
                        </a:rPr>
                        <a:t>Here are additional resources for you:</a:t>
                      </a:r>
                      <a:endParaRPr sz="1100">
                        <a:solidFill>
                          <a:srgbClr val="425066"/>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[link] </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 sz="1100">
                          <a:solidFill>
                            <a:srgbClr val="425066"/>
                          </a:solidFill>
                          <a:latin typeface="Google Sans"/>
                          <a:ea typeface="Google Sans"/>
                          <a:cs typeface="Google Sans"/>
                          <a:sym typeface="Google Sans"/>
                        </a:rPr>
                        <a:t>If you missed event, you can watch the recording here [link]. Please fill out this survey [link] to let us know more about your experience! </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0" lvl="0" marL="0" marR="387350" rtl="0" algn="l">
                        <a:lnSpc>
                          <a:spcPct val="100000"/>
                        </a:lnSpc>
                        <a:spcBef>
                          <a:spcPts val="0"/>
                        </a:spcBef>
                        <a:spcAft>
                          <a:spcPts val="0"/>
                        </a:spcAft>
                        <a:buClr>
                          <a:schemeClr val="dk1"/>
                        </a:buClr>
                        <a:buSzPts val="1100"/>
                        <a:buFont typeface="Arial"/>
                        <a:buNone/>
                      </a:pPr>
                      <a:r>
                        <a:rPr lang="en" sz="1100">
                          <a:solidFill>
                            <a:srgbClr val="425066"/>
                          </a:solidFill>
                          <a:latin typeface="Google Sans"/>
                          <a:ea typeface="Google Sans"/>
                          <a:cs typeface="Google Sans"/>
                          <a:sym typeface="Google Sans"/>
                        </a:rPr>
                        <a:t>Thank you,</a:t>
                      </a:r>
                      <a:endParaRPr sz="1100">
                        <a:solidFill>
                          <a:srgbClr val="425066"/>
                        </a:solidFill>
                        <a:latin typeface="Google Sans"/>
                        <a:ea typeface="Google Sans"/>
                        <a:cs typeface="Google Sans"/>
                        <a:sym typeface="Google Sans"/>
                      </a:endParaRPr>
                    </a:p>
                    <a:p>
                      <a:pPr indent="0" lvl="0" marL="0" marR="387350" rtl="0" algn="l">
                        <a:lnSpc>
                          <a:spcPct val="100000"/>
                        </a:lnSpc>
                        <a:spcBef>
                          <a:spcPts val="0"/>
                        </a:spcBef>
                        <a:spcAft>
                          <a:spcPts val="0"/>
                        </a:spcAft>
                        <a:buClr>
                          <a:schemeClr val="dk1"/>
                        </a:buClr>
                        <a:buSzPts val="1100"/>
                        <a:buFont typeface="Arial"/>
                        <a:buNone/>
                      </a:pPr>
                      <a:r>
                        <a:rPr lang="en" sz="1100">
                          <a:solidFill>
                            <a:srgbClr val="425066"/>
                          </a:solidFill>
                          <a:latin typeface="Google Sans"/>
                          <a:ea typeface="Google Sans"/>
                          <a:cs typeface="Google Sans"/>
                          <a:sym typeface="Google Sans"/>
                        </a:rPr>
                        <a:t>(Your name)</a:t>
                      </a:r>
                      <a:endParaRPr sz="1100">
                        <a:solidFill>
                          <a:srgbClr val="425066"/>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250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bl>
          </a:graphicData>
        </a:graphic>
      </p:graphicFrame>
      <p:graphicFrame>
        <p:nvGraphicFramePr>
          <p:cNvPr id="419" name="Google Shape;419;p53"/>
          <p:cNvGraphicFramePr/>
          <p:nvPr/>
        </p:nvGraphicFramePr>
        <p:xfrm>
          <a:off x="4900050" y="1209975"/>
          <a:ext cx="3000000" cy="3000000"/>
        </p:xfrm>
        <a:graphic>
          <a:graphicData uri="http://schemas.openxmlformats.org/drawingml/2006/table">
            <a:tbl>
              <a:tblPr>
                <a:noFill/>
                <a:tableStyleId>{B2D56F43-CFD9-46C0-AB8D-F09705E05A2D}</a:tableStyleId>
              </a:tblPr>
              <a:tblGrid>
                <a:gridCol w="3814400"/>
              </a:tblGrid>
              <a:tr h="3381350">
                <a:tc>
                  <a:txBody>
                    <a:bodyPr/>
                    <a:lstStyle/>
                    <a:p>
                      <a:pPr indent="0" lvl="0" marL="0" marR="0" rtl="0" algn="l">
                        <a:lnSpc>
                          <a:spcPct val="100000"/>
                        </a:lnSpc>
                        <a:spcBef>
                          <a:spcPts val="100"/>
                        </a:spcBef>
                        <a:spcAft>
                          <a:spcPts val="0"/>
                        </a:spcAft>
                        <a:buClr>
                          <a:schemeClr val="dk1"/>
                        </a:buClr>
                        <a:buSzPts val="1100"/>
                        <a:buFont typeface="Arial"/>
                        <a:buNone/>
                      </a:pPr>
                      <a:r>
                        <a:rPr b="1" lang="en" sz="1300">
                          <a:solidFill>
                            <a:srgbClr val="425066"/>
                          </a:solidFill>
                          <a:latin typeface="Google Sans"/>
                          <a:ea typeface="Google Sans"/>
                          <a:cs typeface="Google Sans"/>
                          <a:sym typeface="Google Sans"/>
                        </a:rPr>
                        <a:t>Post-event Survey Questions Sample:</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Did you find this event to be useful?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Do you plan on attending more events in the future?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What did you like most about the event?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What topics would you like to learn more about? </a:t>
                      </a:r>
                      <a:endParaRPr sz="1100">
                        <a:solidFill>
                          <a:srgbClr val="425066"/>
                        </a:solidFill>
                        <a:latin typeface="Google Sans"/>
                        <a:ea typeface="Google Sans"/>
                        <a:cs typeface="Google Sans"/>
                        <a:sym typeface="Google Sans"/>
                      </a:endParaRPr>
                    </a:p>
                    <a:p>
                      <a:pPr indent="-298450" lvl="0" marL="457200" rtl="0" algn="l">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How can we improve for the next event? </a:t>
                      </a:r>
                      <a:endParaRPr sz="1100">
                        <a:solidFill>
                          <a:srgbClr val="425066"/>
                        </a:solidFill>
                        <a:latin typeface="Google Sans"/>
                        <a:ea typeface="Google Sans"/>
                        <a:cs typeface="Google Sans"/>
                        <a:sym typeface="Google Sans"/>
                      </a:endParaRPr>
                    </a:p>
                    <a:p>
                      <a:pPr indent="0" lvl="0" marL="0" marR="0" rtl="0" algn="l">
                        <a:lnSpc>
                          <a:spcPct val="100000"/>
                        </a:lnSpc>
                        <a:spcBef>
                          <a:spcPts val="100"/>
                        </a:spcBef>
                        <a:spcAft>
                          <a:spcPts val="0"/>
                        </a:spcAft>
                        <a:buClr>
                          <a:schemeClr val="dk1"/>
                        </a:buClr>
                        <a:buSzPts val="1100"/>
                        <a:buFont typeface="Arial"/>
                        <a:buNone/>
                      </a:pPr>
                      <a:r>
                        <a:t/>
                      </a:r>
                      <a:endParaRPr sz="11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br>
                        <a:rPr lang="en" sz="1100">
                          <a:solidFill>
                            <a:srgbClr val="425066"/>
                          </a:solidFill>
                          <a:latin typeface="Google Sans"/>
                          <a:ea typeface="Google Sans"/>
                          <a:cs typeface="Google Sans"/>
                          <a:sym typeface="Google Sans"/>
                        </a:rPr>
                      </a:br>
                      <a:r>
                        <a:rPr lang="en" sz="1100">
                          <a:solidFill>
                            <a:srgbClr val="425066"/>
                          </a:solidFill>
                          <a:latin typeface="Google Sans"/>
                          <a:ea typeface="Google Sans"/>
                          <a:cs typeface="Google Sans"/>
                          <a:sym typeface="Google Sans"/>
                        </a:rPr>
                        <a:t>Send post-event survey to understand attendees experience and to find out more about what topics they’re interested in for future events. </a:t>
                      </a:r>
                      <a:endParaRPr sz="1100">
                        <a:solidFill>
                          <a:srgbClr val="425066"/>
                        </a:solidFill>
                        <a:latin typeface="Google Sans"/>
                        <a:ea typeface="Google Sans"/>
                        <a:cs typeface="Google Sans"/>
                        <a:sym typeface="Google Sans"/>
                      </a:endParaRPr>
                    </a:p>
                    <a:p>
                      <a:pPr indent="0" lvl="0" marL="0" marR="0" rtl="0" algn="l">
                        <a:lnSpc>
                          <a:spcPct val="100000"/>
                        </a:lnSpc>
                        <a:spcBef>
                          <a:spcPts val="100"/>
                        </a:spcBef>
                        <a:spcAft>
                          <a:spcPts val="0"/>
                        </a:spcAft>
                        <a:buClr>
                          <a:schemeClr val="dk1"/>
                        </a:buClr>
                        <a:buSzPts val="1100"/>
                        <a:buFont typeface="Arial"/>
                        <a:buNone/>
                      </a:pPr>
                      <a:r>
                        <a:t/>
                      </a:r>
                      <a:endParaRPr sz="1100">
                        <a:solidFill>
                          <a:srgbClr val="425066"/>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250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423" name="Shape 423"/>
        <p:cNvGrpSpPr/>
        <p:nvPr/>
      </p:nvGrpSpPr>
      <p:grpSpPr>
        <a:xfrm>
          <a:off x="0" y="0"/>
          <a:ext cx="0" cy="0"/>
          <a:chOff x="0" y="0"/>
          <a:chExt cx="0" cy="0"/>
        </a:xfrm>
      </p:grpSpPr>
      <p:sp>
        <p:nvSpPr>
          <p:cNvPr id="424" name="Google Shape;424;p54"/>
          <p:cNvSpPr txBox="1"/>
          <p:nvPr>
            <p:ph type="ctrTitle"/>
          </p:nvPr>
        </p:nvSpPr>
        <p:spPr>
          <a:xfrm>
            <a:off x="370050" y="2309850"/>
            <a:ext cx="6048900" cy="5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lt1"/>
                </a:solidFill>
                <a:latin typeface="Google Sans Medium"/>
                <a:ea typeface="Google Sans Medium"/>
                <a:cs typeface="Google Sans Medium"/>
                <a:sym typeface="Google Sans Medium"/>
              </a:rPr>
              <a:t>TFUGs OnAir</a:t>
            </a:r>
            <a:endParaRPr sz="36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265500" y="17665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TensorFlow </a:t>
            </a:r>
            <a:r>
              <a:rPr lang="en" sz="4200">
                <a:solidFill>
                  <a:srgbClr val="425066"/>
                </a:solidFill>
                <a:latin typeface="Google Sans"/>
                <a:ea typeface="Google Sans"/>
                <a:cs typeface="Google Sans"/>
                <a:sym typeface="Google Sans"/>
              </a:rPr>
              <a:t>Communities</a:t>
            </a:r>
            <a:endParaRPr sz="4200">
              <a:solidFill>
                <a:srgbClr val="425066"/>
              </a:solidFill>
              <a:latin typeface="Google Sans"/>
              <a:ea typeface="Google Sans"/>
              <a:cs typeface="Google Sans"/>
              <a:sym typeface="Google Sans"/>
            </a:endParaRPr>
          </a:p>
        </p:txBody>
      </p:sp>
      <p:sp>
        <p:nvSpPr>
          <p:cNvPr id="96" name="Google Shape;96;p19"/>
          <p:cNvSpPr txBox="1"/>
          <p:nvPr/>
        </p:nvSpPr>
        <p:spPr>
          <a:xfrm>
            <a:off x="4769550" y="571675"/>
            <a:ext cx="44766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TensorFlow User Groups (TFUGs)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Google Developer Experts (ML GDEs)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Special Interest Groups (SIGs)</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425066"/>
                </a:solidFill>
                <a:latin typeface="Google Sans"/>
                <a:ea typeface="Google Sans"/>
                <a:cs typeface="Google Sans"/>
                <a:sym typeface="Google Sans"/>
              </a:rPr>
              <a:t>ML Working Groups</a:t>
            </a:r>
            <a:endParaRPr b="1" sz="1800">
              <a:solidFill>
                <a:srgbClr val="425066"/>
              </a:solidFill>
              <a:latin typeface="Google Sans"/>
              <a:ea typeface="Google Sans"/>
              <a:cs typeface="Google Sans"/>
              <a:sym typeface="Google Sans"/>
            </a:endParaRPr>
          </a:p>
        </p:txBody>
      </p:sp>
      <p:pic>
        <p:nvPicPr>
          <p:cNvPr id="97" name="Google Shape;97;p19"/>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98" name="Google Shape;98;p19"/>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425066"/>
                </a:solidFill>
                <a:latin typeface="Google Sans"/>
                <a:ea typeface="Google Sans"/>
                <a:cs typeface="Google Sans"/>
                <a:sym typeface="Google Sans"/>
              </a:rPr>
              <a:t>Content</a:t>
            </a:r>
            <a:endParaRPr sz="4200">
              <a:solidFill>
                <a:srgbClr val="425066"/>
              </a:solidFill>
              <a:latin typeface="Google Sans"/>
              <a:ea typeface="Google Sans"/>
              <a:cs typeface="Google Sans"/>
              <a:sym typeface="Google Sans"/>
            </a:endParaRPr>
          </a:p>
        </p:txBody>
      </p:sp>
      <p:sp>
        <p:nvSpPr>
          <p:cNvPr id="430" name="Google Shape;430;p55"/>
          <p:cNvSpPr txBox="1"/>
          <p:nvPr/>
        </p:nvSpPr>
        <p:spPr>
          <a:xfrm>
            <a:off x="4939500" y="571675"/>
            <a:ext cx="43491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About</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Calendar</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Logo</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Invitation Comms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Keynote</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rgbClr val="595959"/>
                </a:solidFill>
                <a:latin typeface="Google Sans"/>
                <a:ea typeface="Google Sans"/>
                <a:cs typeface="Google Sans"/>
                <a:sym typeface="Google Sans"/>
              </a:rPr>
              <a:t>Content Packs</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800">
                <a:solidFill>
                  <a:schemeClr val="dk2"/>
                </a:solidFill>
                <a:latin typeface="Google Sans"/>
                <a:ea typeface="Google Sans"/>
                <a:cs typeface="Google Sans"/>
                <a:sym typeface="Google Sans"/>
              </a:rPr>
              <a:t>Tensorflow Certificate</a:t>
            </a:r>
            <a:endParaRPr b="1" sz="1800">
              <a:solidFill>
                <a:srgbClr val="595959"/>
              </a:solidFill>
              <a:latin typeface="Google Sans"/>
              <a:ea typeface="Google Sans"/>
              <a:cs typeface="Google Sans"/>
              <a:sym typeface="Google Sans"/>
            </a:endParaRPr>
          </a:p>
        </p:txBody>
      </p:sp>
      <p:pic>
        <p:nvPicPr>
          <p:cNvPr id="431" name="Google Shape;431;p55"/>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432" name="Google Shape;432;p5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endParaRPr/>
          </a:p>
        </p:txBody>
      </p:sp>
      <p:sp>
        <p:nvSpPr>
          <p:cNvPr id="438" name="Google Shape;438;p56"/>
          <p:cNvSpPr txBox="1"/>
          <p:nvPr>
            <p:ph idx="2" type="subTitle"/>
          </p:nvPr>
        </p:nvSpPr>
        <p:spPr>
          <a:xfrm>
            <a:off x="609600" y="1352375"/>
            <a:ext cx="6704700" cy="31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order to connect during these times, we are launching a new global series called </a:t>
            </a:r>
            <a:r>
              <a:rPr b="1" lang="en" sz="1400"/>
              <a:t>TFUGs OnAir</a:t>
            </a:r>
            <a:r>
              <a:rPr lang="en" sz="1400"/>
              <a:t>. These are locally organized virtual events by TFUGs (TensorFlow User Groups) with an aim to share the latest in TensorFlow, connect with the local community, and hear directly from the TensorFlow team, including time for live Q&amp;A. </a:t>
            </a:r>
            <a:endParaRPr sz="1400"/>
          </a:p>
          <a:p>
            <a:pPr indent="0" lvl="0" marL="0" rtl="0" algn="l">
              <a:spcBef>
                <a:spcPts val="1600"/>
              </a:spcBef>
              <a:spcAft>
                <a:spcPts val="0"/>
              </a:spcAft>
              <a:buNone/>
            </a:pPr>
            <a:r>
              <a:rPr b="1" lang="en" sz="1400"/>
              <a:t>General CTA: </a:t>
            </a:r>
            <a:r>
              <a:rPr lang="en" sz="1400"/>
              <a:t>Be sure to reach out to your local TFUG </a:t>
            </a:r>
            <a:r>
              <a:rPr lang="en" sz="1400" u="sng">
                <a:solidFill>
                  <a:srgbClr val="FF6F00"/>
                </a:solidFill>
                <a:hlinkClick r:id="rId3">
                  <a:extLst>
                    <a:ext uri="{A12FA001-AC4F-418D-AE19-62706E023703}">
                      <ahyp:hlinkClr val="tx"/>
                    </a:ext>
                  </a:extLst>
                </a:hlinkClick>
              </a:rPr>
              <a:t>here</a:t>
            </a:r>
            <a:r>
              <a:rPr lang="en" sz="1400"/>
              <a:t> for more information. We hope to see you at a virtual event soon! </a:t>
            </a:r>
            <a:endParaRPr sz="1400"/>
          </a:p>
          <a:p>
            <a:pPr indent="0" lvl="0" marL="0" rtl="0" algn="l">
              <a:spcBef>
                <a:spcPts val="1600"/>
              </a:spcBef>
              <a:spcAft>
                <a:spcPts val="1600"/>
              </a:spcAft>
              <a:buNone/>
            </a:pPr>
            <a:r>
              <a:rPr i="1" lang="en"/>
              <a:t>Note: We are encouraging TFUGs in nearby locations to </a:t>
            </a:r>
            <a:r>
              <a:rPr i="1" lang="en"/>
              <a:t>collaborate</a:t>
            </a:r>
            <a:r>
              <a:rPr i="1" lang="en"/>
              <a:t> and host together.</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idx="2" type="subTitle"/>
          </p:nvPr>
        </p:nvSpPr>
        <p:spPr>
          <a:xfrm>
            <a:off x="609600" y="1352375"/>
            <a:ext cx="8187600" cy="192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An event series by Tensorflow User Groups virtually in November</a:t>
            </a:r>
            <a:endParaRPr sz="1400"/>
          </a:p>
          <a:p>
            <a:pPr indent="-317500" lvl="0" marL="457200" rtl="0" algn="l">
              <a:spcBef>
                <a:spcPts val="0"/>
              </a:spcBef>
              <a:spcAft>
                <a:spcPts val="0"/>
              </a:spcAft>
              <a:buSzPts val="1400"/>
              <a:buChar char="●"/>
            </a:pPr>
            <a:r>
              <a:rPr lang="en" sz="1400"/>
              <a:t>Each </a:t>
            </a:r>
            <a:r>
              <a:rPr lang="en" sz="1400"/>
              <a:t>event</a:t>
            </a:r>
            <a:r>
              <a:rPr lang="en" sz="1400"/>
              <a:t> is expected to be between 90-150 minutes (maximum  2.5 hours)</a:t>
            </a:r>
            <a:endParaRPr sz="1400"/>
          </a:p>
          <a:p>
            <a:pPr indent="-317500" lvl="0" marL="457200" rtl="0" algn="l">
              <a:spcBef>
                <a:spcPts val="0"/>
              </a:spcBef>
              <a:spcAft>
                <a:spcPts val="0"/>
              </a:spcAft>
              <a:buSzPts val="1400"/>
              <a:buChar char="●"/>
            </a:pPr>
            <a:r>
              <a:rPr lang="en" sz="1400"/>
              <a:t>Each community is free to choose the platform of their choice</a:t>
            </a:r>
            <a:endParaRPr sz="1400"/>
          </a:p>
          <a:p>
            <a:pPr indent="-317500" lvl="0" marL="457200" rtl="0" algn="l">
              <a:spcBef>
                <a:spcPts val="0"/>
              </a:spcBef>
              <a:spcAft>
                <a:spcPts val="0"/>
              </a:spcAft>
              <a:buSzPts val="1400"/>
              <a:buChar char="●"/>
            </a:pPr>
            <a:r>
              <a:rPr lang="en" sz="1400"/>
              <a:t>More details on this is coming soon :-)</a:t>
            </a:r>
            <a:endParaRPr sz="1400"/>
          </a:p>
        </p:txBody>
      </p:sp>
      <p:sp>
        <p:nvSpPr>
          <p:cNvPr id="444" name="Google Shape;444;p57"/>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Calendar of TFUG OnAir Events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a:t>
            </a:r>
            <a:endParaRPr/>
          </a:p>
        </p:txBody>
      </p:sp>
      <p:sp>
        <p:nvSpPr>
          <p:cNvPr id="450" name="Google Shape;450;p58"/>
          <p:cNvSpPr txBox="1"/>
          <p:nvPr>
            <p:ph idx="4294967295" type="ctrTitle"/>
          </p:nvPr>
        </p:nvSpPr>
        <p:spPr>
          <a:xfrm>
            <a:off x="609600" y="1504775"/>
            <a:ext cx="1543200" cy="393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E6E6E6"/>
              </a:solidFill>
              <a:latin typeface="Google Sans Medium"/>
              <a:ea typeface="Google Sans Medium"/>
              <a:cs typeface="Google Sans Medium"/>
              <a:sym typeface="Google Sans Medium"/>
            </a:endParaRPr>
          </a:p>
          <a:p>
            <a:pPr indent="0" lvl="0" marL="0" rtl="0" algn="l">
              <a:lnSpc>
                <a:spcPct val="100000"/>
              </a:lnSpc>
              <a:spcBef>
                <a:spcPts val="0"/>
              </a:spcBef>
              <a:spcAft>
                <a:spcPts val="0"/>
              </a:spcAft>
              <a:buNone/>
            </a:pPr>
            <a:r>
              <a:rPr lang="en" sz="1200" u="sng">
                <a:solidFill>
                  <a:srgbClr val="FF6F00"/>
                </a:solidFill>
                <a:latin typeface="Google Sans Medium"/>
                <a:ea typeface="Google Sans Medium"/>
                <a:cs typeface="Google Sans Medium"/>
                <a:sym typeface="Google Sans Medium"/>
                <a:hlinkClick r:id="rId3">
                  <a:extLst>
                    <a:ext uri="{A12FA001-AC4F-418D-AE19-62706E023703}">
                      <ahyp:hlinkClr val="tx"/>
                    </a:ext>
                  </a:extLst>
                </a:hlinkClick>
              </a:rPr>
              <a:t>Logo Generator</a:t>
            </a:r>
            <a:endParaRPr sz="1200">
              <a:solidFill>
                <a:srgbClr val="FF6F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800">
                <a:solidFill>
                  <a:srgbClr val="425066"/>
                </a:solidFill>
                <a:latin typeface="Google Sans Medium"/>
                <a:ea typeface="Google Sans Medium"/>
                <a:cs typeface="Google Sans Medium"/>
                <a:sym typeface="Google Sans Medium"/>
              </a:rPr>
              <a:t>Please do not share this URL with others.</a:t>
            </a:r>
            <a:endParaRPr sz="800">
              <a:solidFill>
                <a:srgbClr val="425066"/>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FF6F00"/>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2C384A"/>
              </a:solidFill>
              <a:latin typeface="Google Sans"/>
              <a:ea typeface="Google Sans"/>
              <a:cs typeface="Google Sans"/>
              <a:sym typeface="Google Sans"/>
            </a:endParaRPr>
          </a:p>
        </p:txBody>
      </p:sp>
      <p:sp>
        <p:nvSpPr>
          <p:cNvPr id="451" name="Google Shape;451;p58"/>
          <p:cNvSpPr txBox="1"/>
          <p:nvPr/>
        </p:nvSpPr>
        <p:spPr>
          <a:xfrm>
            <a:off x="609600" y="1833625"/>
            <a:ext cx="21336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25066"/>
                </a:solidFill>
                <a:latin typeface="Google Sans"/>
                <a:ea typeface="Google Sans"/>
                <a:cs typeface="Google Sans"/>
                <a:sym typeface="Google Sans"/>
              </a:rPr>
              <a:t>These logos can be added to any of the formatted templates </a:t>
            </a:r>
            <a:r>
              <a:rPr lang="en" sz="1200" u="sng">
                <a:solidFill>
                  <a:srgbClr val="FF6F00"/>
                </a:solidFill>
                <a:latin typeface="Google Sans"/>
                <a:ea typeface="Google Sans"/>
                <a:cs typeface="Google Sans"/>
                <a:sym typeface="Google Sans"/>
                <a:hlinkClick action="ppaction://hlinksldjump" r:id="rId4">
                  <a:extLst>
                    <a:ext uri="{A12FA001-AC4F-418D-AE19-62706E023703}">
                      <ahyp:hlinkClr val="tx"/>
                    </a:ext>
                  </a:extLst>
                </a:hlinkClick>
              </a:rPr>
              <a:t>here</a:t>
            </a:r>
            <a:r>
              <a:rPr lang="en" sz="1200">
                <a:solidFill>
                  <a:srgbClr val="425066"/>
                </a:solidFill>
                <a:latin typeface="Google Sans"/>
                <a:ea typeface="Google Sans"/>
                <a:cs typeface="Google Sans"/>
                <a:sym typeface="Google Sans"/>
              </a:rPr>
              <a:t>.</a:t>
            </a:r>
            <a:endParaRPr sz="1200">
              <a:solidFill>
                <a:srgbClr val="425066"/>
              </a:solidFill>
              <a:latin typeface="Google Sans"/>
              <a:ea typeface="Google Sans"/>
              <a:cs typeface="Google Sans"/>
              <a:sym typeface="Google Sans"/>
            </a:endParaRPr>
          </a:p>
        </p:txBody>
      </p:sp>
      <p:pic>
        <p:nvPicPr>
          <p:cNvPr id="452" name="Google Shape;452;p58"/>
          <p:cNvPicPr preferRelativeResize="0"/>
          <p:nvPr/>
        </p:nvPicPr>
        <p:blipFill rotWithShape="1">
          <a:blip r:embed="rId5">
            <a:alphaModFix/>
          </a:blip>
          <a:srcRect b="7705" l="0" r="0" t="7705"/>
          <a:stretch/>
        </p:blipFill>
        <p:spPr>
          <a:xfrm>
            <a:off x="4372225" y="928700"/>
            <a:ext cx="3426996" cy="1136264"/>
          </a:xfrm>
          <a:prstGeom prst="rect">
            <a:avLst/>
          </a:prstGeom>
          <a:noFill/>
          <a:ln>
            <a:noFill/>
          </a:ln>
        </p:spPr>
      </p:pic>
      <p:pic>
        <p:nvPicPr>
          <p:cNvPr id="453" name="Google Shape;453;p58"/>
          <p:cNvPicPr preferRelativeResize="0"/>
          <p:nvPr/>
        </p:nvPicPr>
        <p:blipFill rotWithShape="1">
          <a:blip r:embed="rId6">
            <a:alphaModFix/>
          </a:blip>
          <a:srcRect b="-9301" l="0" r="1690" t="0"/>
          <a:stretch/>
        </p:blipFill>
        <p:spPr>
          <a:xfrm>
            <a:off x="4372226" y="2468937"/>
            <a:ext cx="3427000" cy="11362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9"/>
          <p:cNvPicPr preferRelativeResize="0"/>
          <p:nvPr/>
        </p:nvPicPr>
        <p:blipFill rotWithShape="1">
          <a:blip r:embed="rId3">
            <a:alphaModFix/>
          </a:blip>
          <a:srcRect b="4404" l="7309" r="7300" t="4404"/>
          <a:stretch/>
        </p:blipFill>
        <p:spPr>
          <a:xfrm>
            <a:off x="57106" y="59150"/>
            <a:ext cx="374094" cy="393600"/>
          </a:xfrm>
          <a:prstGeom prst="rect">
            <a:avLst/>
          </a:prstGeom>
          <a:noFill/>
          <a:ln>
            <a:noFill/>
          </a:ln>
        </p:spPr>
      </p:pic>
      <p:sp>
        <p:nvSpPr>
          <p:cNvPr id="459" name="Google Shape;459;p59"/>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9"/>
          <p:cNvSpPr txBox="1"/>
          <p:nvPr>
            <p:ph idx="1" type="subTitle"/>
          </p:nvPr>
        </p:nvSpPr>
        <p:spPr>
          <a:xfrm>
            <a:off x="609600" y="1783400"/>
            <a:ext cx="4045200" cy="16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425066"/>
              </a:solidFill>
              <a:latin typeface="Google Sans"/>
              <a:ea typeface="Google Sans"/>
              <a:cs typeface="Google Sans"/>
              <a:sym typeface="Google Sans"/>
            </a:endParaRPr>
          </a:p>
          <a:p>
            <a:pPr indent="-298450" lvl="0" marL="457200" rtl="0" algn="l">
              <a:lnSpc>
                <a:spcPct val="115000"/>
              </a:lnSpc>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Send event announcement and include RSVP link using your prefered platform (Eventbrite, Facebook groups, Meetup.com, or Google form, etc) to keep track of how many people will be attending </a:t>
            </a:r>
            <a:br>
              <a:rPr lang="en" sz="1100">
                <a:solidFill>
                  <a:srgbClr val="425066"/>
                </a:solidFill>
                <a:latin typeface="Google Sans"/>
                <a:ea typeface="Google Sans"/>
                <a:cs typeface="Google Sans"/>
                <a:sym typeface="Google Sans"/>
              </a:rPr>
            </a:br>
            <a:endParaRPr sz="1100">
              <a:solidFill>
                <a:srgbClr val="425066"/>
              </a:solidFill>
              <a:latin typeface="Google Sans"/>
              <a:ea typeface="Google Sans"/>
              <a:cs typeface="Google Sans"/>
              <a:sym typeface="Google Sans"/>
            </a:endParaRPr>
          </a:p>
          <a:p>
            <a:pPr indent="-298450" lvl="0" marL="457200" rtl="0" algn="l">
              <a:lnSpc>
                <a:spcPct val="115000"/>
              </a:lnSpc>
              <a:spcBef>
                <a:spcPts val="0"/>
              </a:spcBef>
              <a:spcAft>
                <a:spcPts val="0"/>
              </a:spcAft>
              <a:buClr>
                <a:srgbClr val="425066"/>
              </a:buClr>
              <a:buSzPts val="1100"/>
              <a:buFont typeface="Google Sans"/>
              <a:buChar char="●"/>
            </a:pPr>
            <a:r>
              <a:rPr lang="en" sz="1100">
                <a:solidFill>
                  <a:srgbClr val="425066"/>
                </a:solidFill>
                <a:latin typeface="Google Sans"/>
                <a:ea typeface="Google Sans"/>
                <a:cs typeface="Google Sans"/>
                <a:sym typeface="Google Sans"/>
              </a:rPr>
              <a:t>Do not share event link directly on social media </a:t>
            </a:r>
            <a:endParaRPr sz="1100">
              <a:solidFill>
                <a:srgbClr val="425066"/>
              </a:solidFill>
              <a:latin typeface="Google Sans"/>
              <a:ea typeface="Google Sans"/>
              <a:cs typeface="Google Sans"/>
              <a:sym typeface="Google Sans"/>
            </a:endParaRPr>
          </a:p>
          <a:p>
            <a:pPr indent="0" lvl="0" marL="0" rtl="0" algn="l">
              <a:spcBef>
                <a:spcPts val="1000"/>
              </a:spcBef>
              <a:spcAft>
                <a:spcPts val="0"/>
              </a:spcAft>
              <a:buNone/>
            </a:pPr>
            <a:r>
              <a:t/>
            </a:r>
            <a:endParaRPr b="1" sz="1400">
              <a:solidFill>
                <a:srgbClr val="425066"/>
              </a:solidFill>
              <a:latin typeface="Google Sans"/>
              <a:ea typeface="Google Sans"/>
              <a:cs typeface="Google Sans"/>
              <a:sym typeface="Google Sans"/>
            </a:endParaRPr>
          </a:p>
        </p:txBody>
      </p:sp>
      <p:sp>
        <p:nvSpPr>
          <p:cNvPr id="461" name="Google Shape;461;p59"/>
          <p:cNvSpPr txBox="1"/>
          <p:nvPr/>
        </p:nvSpPr>
        <p:spPr>
          <a:xfrm>
            <a:off x="4759325" y="253025"/>
            <a:ext cx="4307700" cy="4494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Hi TensorFlow Community,</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In order to connect during these times, we are participating in TensorFlow’s new global series called </a:t>
            </a:r>
            <a:r>
              <a:rPr b="1" lang="en" sz="1000">
                <a:solidFill>
                  <a:srgbClr val="425066"/>
                </a:solidFill>
                <a:latin typeface="Google Sans"/>
                <a:ea typeface="Google Sans"/>
                <a:cs typeface="Google Sans"/>
                <a:sym typeface="Google Sans"/>
              </a:rPr>
              <a:t>TFUGs OnAir</a:t>
            </a:r>
            <a:r>
              <a:rPr lang="en" sz="1000">
                <a:solidFill>
                  <a:srgbClr val="425066"/>
                </a:solidFill>
                <a:latin typeface="Google Sans"/>
                <a:ea typeface="Google Sans"/>
                <a:cs typeface="Google Sans"/>
                <a:sym typeface="Google Sans"/>
              </a:rPr>
              <a:t>. These are locally organized events by TFUGs (TensorFlow User Groups) with</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an aim to share the latest in TensorFlow, connect with the local community, and hear directly from the TensorFlow team, including time for live Q&amp;A.</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000">
                <a:solidFill>
                  <a:srgbClr val="425066"/>
                </a:solidFill>
                <a:latin typeface="Google Sans"/>
                <a:ea typeface="Google Sans"/>
                <a:cs typeface="Google Sans"/>
                <a:sym typeface="Google Sans"/>
              </a:rPr>
              <a:t>Our TFUGs OnAir event for TFUG [Name/Location] will take place on [date and time]. </a:t>
            </a:r>
            <a:endParaRPr b="1"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This event will include: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A keynote to learn the latest in TensorFlow covering, XYZ</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[topic 2]</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[topic 3]</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Come learn about TensorFlow, meet the community, and find out</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how you can contribute!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000">
                <a:solidFill>
                  <a:srgbClr val="425066"/>
                </a:solidFill>
                <a:latin typeface="Google Sans"/>
                <a:ea typeface="Google Sans"/>
                <a:cs typeface="Google Sans"/>
                <a:sym typeface="Google Sans"/>
              </a:rPr>
              <a:t>RSVP for the virtual event here [link].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Thank you,</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425066"/>
                </a:solidFill>
                <a:latin typeface="Google Sans"/>
                <a:ea typeface="Google Sans"/>
                <a:cs typeface="Google Sans"/>
                <a:sym typeface="Google Sans"/>
              </a:rPr>
              <a:t>(Your name)</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425066"/>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25066"/>
              </a:solidFill>
              <a:latin typeface="Google Sans"/>
              <a:ea typeface="Google Sans"/>
              <a:cs typeface="Google Sans"/>
              <a:sym typeface="Google Sans"/>
            </a:endParaRPr>
          </a:p>
        </p:txBody>
      </p:sp>
      <p:sp>
        <p:nvSpPr>
          <p:cNvPr id="462" name="Google Shape;462;p59"/>
          <p:cNvSpPr txBox="1"/>
          <p:nvPr>
            <p:ph type="title"/>
          </p:nvPr>
        </p:nvSpPr>
        <p:spPr>
          <a:xfrm>
            <a:off x="609600" y="1233170"/>
            <a:ext cx="6704700" cy="4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400">
              <a:solidFill>
                <a:srgbClr val="FF6F00"/>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400">
              <a:solidFill>
                <a:srgbClr val="FF6F00"/>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400">
              <a:solidFill>
                <a:srgbClr val="FF6F00"/>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3400">
                <a:solidFill>
                  <a:srgbClr val="FF6F00"/>
                </a:solidFill>
                <a:latin typeface="Google Sans Medium"/>
                <a:ea typeface="Google Sans Medium"/>
                <a:cs typeface="Google Sans Medium"/>
                <a:sym typeface="Google Sans Medium"/>
              </a:rPr>
              <a:t>TFUGs OnAir</a:t>
            </a:r>
            <a:endParaRPr sz="3400">
              <a:solidFill>
                <a:srgbClr val="FF6F00"/>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3400">
                <a:solidFill>
                  <a:srgbClr val="FF6F00"/>
                </a:solidFill>
                <a:latin typeface="Google Sans Medium"/>
                <a:ea typeface="Google Sans Medium"/>
                <a:cs typeface="Google Sans Medium"/>
                <a:sym typeface="Google Sans Medium"/>
              </a:rPr>
              <a:t>Invitation Comms</a:t>
            </a:r>
            <a:endParaRPr sz="3400">
              <a:solidFill>
                <a:srgbClr val="FF6F00"/>
              </a:solidFill>
              <a:latin typeface="Google Sans Medium"/>
              <a:ea typeface="Google Sans Medium"/>
              <a:cs typeface="Google Sans Medium"/>
              <a:sym typeface="Google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0"/>
          <p:cNvSpPr txBox="1"/>
          <p:nvPr>
            <p:ph type="title"/>
          </p:nvPr>
        </p:nvSpPr>
        <p:spPr>
          <a:xfrm>
            <a:off x="609600" y="614820"/>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TFUGs OnAir Keynote</a:t>
            </a:r>
            <a:endParaRPr/>
          </a:p>
        </p:txBody>
      </p:sp>
      <p:sp>
        <p:nvSpPr>
          <p:cNvPr id="468" name="Google Shape;468;p60"/>
          <p:cNvSpPr txBox="1"/>
          <p:nvPr>
            <p:ph idx="1" type="subTitle"/>
          </p:nvPr>
        </p:nvSpPr>
        <p:spPr>
          <a:xfrm>
            <a:off x="609600" y="1352375"/>
            <a:ext cx="7890000" cy="33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keynote deck will be added here with detailed talking points.</a:t>
            </a:r>
            <a:endParaRPr sz="1500"/>
          </a:p>
          <a:p>
            <a:pPr indent="0" lvl="0" marL="0" rtl="0" algn="l">
              <a:spcBef>
                <a:spcPts val="1600"/>
              </a:spcBef>
              <a:spcAft>
                <a:spcPts val="0"/>
              </a:spcAft>
              <a:buNone/>
            </a:pPr>
            <a:r>
              <a:rPr lang="en" sz="1500"/>
              <a:t>In terms of presenting, there are 3 options:</a:t>
            </a:r>
            <a:endParaRPr sz="1500"/>
          </a:p>
          <a:p>
            <a:pPr indent="-323850" lvl="0" marL="457200" rtl="0" algn="l">
              <a:spcBef>
                <a:spcPts val="1600"/>
              </a:spcBef>
              <a:spcAft>
                <a:spcPts val="0"/>
              </a:spcAft>
              <a:buSzPts val="1500"/>
              <a:buChar char="●"/>
            </a:pPr>
            <a:r>
              <a:rPr lang="en" sz="1500"/>
              <a:t>Play a pre-recorded version available in English &amp; Chinese (will be added early November)</a:t>
            </a:r>
            <a:endParaRPr sz="1500"/>
          </a:p>
          <a:p>
            <a:pPr indent="-323850" lvl="0" marL="457200" rtl="0" algn="l">
              <a:spcBef>
                <a:spcPts val="0"/>
              </a:spcBef>
              <a:spcAft>
                <a:spcPts val="0"/>
              </a:spcAft>
              <a:buSzPts val="1500"/>
              <a:buChar char="●"/>
            </a:pPr>
            <a:r>
              <a:rPr lang="en" sz="1500"/>
              <a:t>Use this deck and have a person of your choice present</a:t>
            </a:r>
            <a:endParaRPr sz="1500"/>
          </a:p>
          <a:p>
            <a:pPr indent="-323850" lvl="0" marL="457200" rtl="0" algn="l">
              <a:spcBef>
                <a:spcPts val="0"/>
              </a:spcBef>
              <a:spcAft>
                <a:spcPts val="0"/>
              </a:spcAft>
              <a:buSzPts val="1500"/>
              <a:buChar char="●"/>
            </a:pPr>
            <a:r>
              <a:rPr lang="en" sz="1500"/>
              <a:t>Have your drop in TensorFlow member present the content live</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609600" y="614820"/>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Packs</a:t>
            </a:r>
            <a:endParaRPr/>
          </a:p>
        </p:txBody>
      </p:sp>
      <p:graphicFrame>
        <p:nvGraphicFramePr>
          <p:cNvPr id="474" name="Google Shape;474;p61"/>
          <p:cNvGraphicFramePr/>
          <p:nvPr/>
        </p:nvGraphicFramePr>
        <p:xfrm>
          <a:off x="739450" y="1419310"/>
          <a:ext cx="3000000" cy="3000000"/>
        </p:xfrm>
        <a:graphic>
          <a:graphicData uri="http://schemas.openxmlformats.org/drawingml/2006/table">
            <a:tbl>
              <a:tblPr>
                <a:noFill/>
                <a:tableStyleId>{B2D56F43-CFD9-46C0-AB8D-F09705E05A2D}</a:tableStyleId>
              </a:tblPr>
              <a:tblGrid>
                <a:gridCol w="3799550"/>
              </a:tblGrid>
              <a:tr h="382750">
                <a:tc>
                  <a:txBody>
                    <a:bodyPr/>
                    <a:lstStyle/>
                    <a:p>
                      <a:pPr indent="0" lvl="0" marL="0" rtl="0" algn="l">
                        <a:spcBef>
                          <a:spcPts val="0"/>
                        </a:spcBef>
                        <a:spcAft>
                          <a:spcPts val="0"/>
                        </a:spcAft>
                        <a:buClr>
                          <a:schemeClr val="dk1"/>
                        </a:buClr>
                        <a:buSzPts val="1100"/>
                        <a:buFont typeface="Arial"/>
                        <a:buNone/>
                      </a:pPr>
                      <a:r>
                        <a:rPr lang="en" u="sng">
                          <a:solidFill>
                            <a:srgbClr val="FF6F00"/>
                          </a:solidFill>
                          <a:latin typeface="Google Sans"/>
                          <a:ea typeface="Google Sans"/>
                          <a:cs typeface="Google Sans"/>
                          <a:sym typeface="Google Sans"/>
                          <a:hlinkClick r:id="rId3">
                            <a:extLst>
                              <a:ext uri="{A12FA001-AC4F-418D-AE19-62706E023703}">
                                <ahyp:hlinkClr val="tx"/>
                              </a:ext>
                            </a:extLst>
                          </a:hlinkClick>
                        </a:rPr>
                        <a:t>2020 TensorFlow Dev Summit Slides</a:t>
                      </a:r>
                      <a:endParaRPr>
                        <a:latin typeface="Google Sans"/>
                        <a:ea typeface="Google Sans"/>
                        <a:cs typeface="Google Sans"/>
                        <a:sym typeface="Google Sans"/>
                      </a:endParaRPr>
                    </a:p>
                  </a:txBody>
                  <a:tcPr marT="91425" marB="91425" marR="91425" marL="91425"/>
                </a:tc>
              </a:tr>
              <a:tr h="382750">
                <a:tc>
                  <a:txBody>
                    <a:bodyPr/>
                    <a:lstStyle/>
                    <a:p>
                      <a:pPr indent="0" lvl="0" marL="0" rtl="0" algn="l">
                        <a:spcBef>
                          <a:spcPts val="0"/>
                        </a:spcBef>
                        <a:spcAft>
                          <a:spcPts val="0"/>
                        </a:spcAft>
                        <a:buNone/>
                      </a:pPr>
                      <a:r>
                        <a:rPr lang="en" u="sng">
                          <a:solidFill>
                            <a:srgbClr val="FF6F00"/>
                          </a:solidFill>
                          <a:latin typeface="Google Sans"/>
                          <a:ea typeface="Google Sans"/>
                          <a:cs typeface="Google Sans"/>
                          <a:sym typeface="Google Sans"/>
                          <a:hlinkClick r:id="rId4">
                            <a:extLst>
                              <a:ext uri="{A12FA001-AC4F-418D-AE19-62706E023703}">
                                <ahyp:hlinkClr val="tx"/>
                              </a:ext>
                            </a:extLst>
                          </a:hlinkClick>
                        </a:rPr>
                        <a:t>2019 TensorFlow Dev Summit Slides</a:t>
                      </a:r>
                      <a:endParaRPr>
                        <a:solidFill>
                          <a:srgbClr val="FF6F00"/>
                        </a:solidFill>
                        <a:latin typeface="Google Sans"/>
                        <a:ea typeface="Google Sans"/>
                        <a:cs typeface="Google Sans"/>
                        <a:sym typeface="Google Sans"/>
                      </a:endParaRPr>
                    </a:p>
                  </a:txBody>
                  <a:tcPr marT="91425" marB="91425" marR="91425" marL="91425"/>
                </a:tc>
              </a:tr>
              <a:tr h="382750">
                <a:tc>
                  <a:txBody>
                    <a:bodyPr/>
                    <a:lstStyle/>
                    <a:p>
                      <a:pPr indent="0" lvl="0" marL="0" rtl="0" algn="l">
                        <a:spcBef>
                          <a:spcPts val="0"/>
                        </a:spcBef>
                        <a:spcAft>
                          <a:spcPts val="0"/>
                        </a:spcAft>
                        <a:buNone/>
                      </a:pPr>
                      <a:r>
                        <a:rPr lang="en" u="sng">
                          <a:solidFill>
                            <a:srgbClr val="FF6F00"/>
                          </a:solidFill>
                          <a:latin typeface="Google Sans"/>
                          <a:ea typeface="Google Sans"/>
                          <a:cs typeface="Google Sans"/>
                          <a:sym typeface="Google Sans"/>
                          <a:hlinkClick r:id="rId5">
                            <a:extLst>
                              <a:ext uri="{A12FA001-AC4F-418D-AE19-62706E023703}">
                                <ahyp:hlinkClr val="tx"/>
                              </a:ext>
                            </a:extLst>
                          </a:hlinkClick>
                        </a:rPr>
                        <a:t>https://www.tensorflow.org/learn</a:t>
                      </a:r>
                      <a:endParaRPr>
                        <a:latin typeface="Google Sans"/>
                        <a:ea typeface="Google Sans"/>
                        <a:cs typeface="Google Sans"/>
                        <a:sym typeface="Google Sans"/>
                      </a:endParaRPr>
                    </a:p>
                  </a:txBody>
                  <a:tcPr marT="91425" marB="91425" marR="91425" marL="91425"/>
                </a:tc>
              </a:tr>
              <a:tr h="415875">
                <a:tc>
                  <a:txBody>
                    <a:bodyPr/>
                    <a:lstStyle/>
                    <a:p>
                      <a:pPr indent="0" lvl="0" marL="0" rtl="0" algn="l">
                        <a:lnSpc>
                          <a:spcPct val="115000"/>
                        </a:lnSpc>
                        <a:spcBef>
                          <a:spcPts val="0"/>
                        </a:spcBef>
                        <a:spcAft>
                          <a:spcPts val="0"/>
                        </a:spcAft>
                        <a:buNone/>
                      </a:pPr>
                      <a:r>
                        <a:rPr lang="en" u="sng">
                          <a:solidFill>
                            <a:srgbClr val="FF6F00"/>
                          </a:solidFill>
                          <a:latin typeface="Google Sans"/>
                          <a:ea typeface="Google Sans"/>
                          <a:cs typeface="Google Sans"/>
                          <a:sym typeface="Google Sans"/>
                          <a:hlinkClick r:id="rId6">
                            <a:extLst>
                              <a:ext uri="{A12FA001-AC4F-418D-AE19-62706E023703}">
                                <ahyp:hlinkClr val="tx"/>
                              </a:ext>
                            </a:extLst>
                          </a:hlinkClick>
                        </a:rPr>
                        <a:t>Tensorflow Youtube Channel</a:t>
                      </a:r>
                      <a:endParaRPr>
                        <a:latin typeface="Google Sans"/>
                        <a:ea typeface="Google Sans"/>
                        <a:cs typeface="Google Sans"/>
                        <a:sym typeface="Google Sans"/>
                      </a:endParaRPr>
                    </a:p>
                  </a:txBody>
                  <a:tcPr marT="91425" marB="91425" marR="91425" marL="91425"/>
                </a:tc>
              </a:tr>
              <a:tr h="415875">
                <a:tc>
                  <a:txBody>
                    <a:bodyPr/>
                    <a:lstStyle/>
                    <a:p>
                      <a:pPr indent="0" lvl="0" marL="0" rtl="0" algn="l">
                        <a:lnSpc>
                          <a:spcPct val="115000"/>
                        </a:lnSpc>
                        <a:spcBef>
                          <a:spcPts val="0"/>
                        </a:spcBef>
                        <a:spcAft>
                          <a:spcPts val="0"/>
                        </a:spcAft>
                        <a:buNone/>
                      </a:pPr>
                      <a:r>
                        <a:rPr lang="en" u="sng">
                          <a:solidFill>
                            <a:srgbClr val="FF6F00"/>
                          </a:solidFill>
                          <a:latin typeface="Google Sans"/>
                          <a:ea typeface="Google Sans"/>
                          <a:cs typeface="Google Sans"/>
                          <a:sym typeface="Google Sans"/>
                          <a:hlinkClick r:id="rId7">
                            <a:extLst>
                              <a:ext uri="{A12FA001-AC4F-418D-AE19-62706E023703}">
                                <ahyp:hlinkClr val="tx"/>
                              </a:ext>
                            </a:extLst>
                          </a:hlinkClick>
                        </a:rPr>
                        <a:t>Machine learning Crash Course</a:t>
                      </a:r>
                      <a:endParaRPr>
                        <a:solidFill>
                          <a:srgbClr val="FF6F00"/>
                        </a:solidFill>
                        <a:latin typeface="Google Sans"/>
                        <a:ea typeface="Google Sans"/>
                        <a:cs typeface="Google Sans"/>
                        <a:sym typeface="Google Sans"/>
                      </a:endParaRPr>
                    </a:p>
                  </a:txBody>
                  <a:tcPr marT="91425" marB="91425" marR="91425" marL="91425"/>
                </a:tc>
              </a:tr>
              <a:tr h="368050">
                <a:tc>
                  <a:txBody>
                    <a:bodyPr/>
                    <a:lstStyle/>
                    <a:p>
                      <a:pPr indent="0" lvl="0" marL="0" rtl="0" algn="l">
                        <a:spcBef>
                          <a:spcPts val="0"/>
                        </a:spcBef>
                        <a:spcAft>
                          <a:spcPts val="0"/>
                        </a:spcAft>
                        <a:buNone/>
                      </a:pPr>
                      <a:r>
                        <a:rPr lang="en">
                          <a:solidFill>
                            <a:srgbClr val="425066"/>
                          </a:solidFill>
                          <a:latin typeface="Google Sans"/>
                          <a:ea typeface="Google Sans"/>
                          <a:cs typeface="Google Sans"/>
                          <a:sym typeface="Google Sans"/>
                        </a:rPr>
                        <a:t>More coming soon!</a:t>
                      </a:r>
                      <a:endParaRPr>
                        <a:solidFill>
                          <a:srgbClr val="425066"/>
                        </a:solidFill>
                        <a:latin typeface="Google Sans"/>
                        <a:ea typeface="Google Sans"/>
                        <a:cs typeface="Google Sans"/>
                        <a:sym typeface="Google Sans"/>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2"/>
          <p:cNvSpPr txBox="1"/>
          <p:nvPr>
            <p:ph type="title"/>
          </p:nvPr>
        </p:nvSpPr>
        <p:spPr>
          <a:xfrm>
            <a:off x="609600" y="614820"/>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Certificate</a:t>
            </a:r>
            <a:endParaRPr/>
          </a:p>
        </p:txBody>
      </p:sp>
      <p:sp>
        <p:nvSpPr>
          <p:cNvPr id="480" name="Google Shape;480;p62"/>
          <p:cNvSpPr txBox="1"/>
          <p:nvPr>
            <p:ph idx="1" type="subTitle"/>
          </p:nvPr>
        </p:nvSpPr>
        <p:spPr>
          <a:xfrm>
            <a:off x="609600" y="1352375"/>
            <a:ext cx="5211600" cy="33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The goal of this certificate is to provide everyone in the world the opportunity to </a:t>
            </a:r>
            <a:r>
              <a:rPr b="1" lang="en" sz="900"/>
              <a:t>showcase their expertise in ML in an increasingly AI-driven global job market</a:t>
            </a:r>
            <a:r>
              <a:rPr lang="en" sz="900"/>
              <a:t>. This certificate in TensorFlow development is intended as a foundational certificate for students, developers, and data scientists who want to demonstrate practical machine learning skills through the </a:t>
            </a:r>
            <a:r>
              <a:rPr lang="en" sz="900"/>
              <a:t>building and training of models using TensorFlow. </a:t>
            </a:r>
            <a:endParaRPr sz="900"/>
          </a:p>
          <a:p>
            <a:pPr indent="0" lvl="0" marL="0" rtl="0" algn="l">
              <a:spcBef>
                <a:spcPts val="1600"/>
              </a:spcBef>
              <a:spcAft>
                <a:spcPts val="0"/>
              </a:spcAft>
              <a:buClr>
                <a:schemeClr val="dk1"/>
              </a:buClr>
              <a:buSzPts val="1100"/>
              <a:buFont typeface="Arial"/>
              <a:buNone/>
            </a:pPr>
            <a:r>
              <a:rPr lang="en" sz="900">
                <a:latin typeface="Roboto"/>
                <a:ea typeface="Roboto"/>
                <a:cs typeface="Roboto"/>
                <a:sym typeface="Roboto"/>
              </a:rPr>
              <a:t>In order to successfully take the exam, test takers should be comfortable with:</a:t>
            </a:r>
            <a:endParaRPr sz="900">
              <a:latin typeface="Roboto"/>
              <a:ea typeface="Roboto"/>
              <a:cs typeface="Roboto"/>
              <a:sym typeface="Roboto"/>
            </a:endParaRPr>
          </a:p>
          <a:p>
            <a:pPr indent="-285750" lvl="0" marL="457200" rtl="0" algn="l">
              <a:spcBef>
                <a:spcPts val="1600"/>
              </a:spcBef>
              <a:spcAft>
                <a:spcPts val="0"/>
              </a:spcAft>
              <a:buClr>
                <a:srgbClr val="425066"/>
              </a:buClr>
              <a:buSzPts val="900"/>
              <a:buFont typeface="Roboto"/>
              <a:buChar char="●"/>
            </a:pPr>
            <a:r>
              <a:rPr lang="en" sz="900">
                <a:latin typeface="Roboto"/>
                <a:ea typeface="Roboto"/>
                <a:cs typeface="Roboto"/>
                <a:sym typeface="Roboto"/>
              </a:rPr>
              <a:t>Foundational principles of ML and Deep Learning</a:t>
            </a:r>
            <a:endParaRPr sz="900">
              <a:latin typeface="Roboto"/>
              <a:ea typeface="Roboto"/>
              <a:cs typeface="Roboto"/>
              <a:sym typeface="Roboto"/>
            </a:endParaRPr>
          </a:p>
          <a:p>
            <a:pPr indent="-285750" lvl="0" marL="457200" rtl="0" algn="l">
              <a:spcBef>
                <a:spcPts val="0"/>
              </a:spcBef>
              <a:spcAft>
                <a:spcPts val="0"/>
              </a:spcAft>
              <a:buClr>
                <a:srgbClr val="425066"/>
              </a:buClr>
              <a:buSzPts val="900"/>
              <a:buFont typeface="Roboto"/>
              <a:buChar char="●"/>
            </a:pPr>
            <a:r>
              <a:rPr lang="en" sz="900">
                <a:latin typeface="Roboto"/>
                <a:ea typeface="Roboto"/>
                <a:cs typeface="Roboto"/>
                <a:sym typeface="Roboto"/>
              </a:rPr>
              <a:t>Building ML models in TensorFlow 2.x</a:t>
            </a:r>
            <a:endParaRPr sz="900">
              <a:latin typeface="Roboto"/>
              <a:ea typeface="Roboto"/>
              <a:cs typeface="Roboto"/>
              <a:sym typeface="Roboto"/>
            </a:endParaRPr>
          </a:p>
          <a:p>
            <a:pPr indent="-285750" lvl="0" marL="457200" rtl="0" algn="l">
              <a:spcBef>
                <a:spcPts val="0"/>
              </a:spcBef>
              <a:spcAft>
                <a:spcPts val="0"/>
              </a:spcAft>
              <a:buClr>
                <a:srgbClr val="425066"/>
              </a:buClr>
              <a:buSzPts val="900"/>
              <a:buFont typeface="Roboto"/>
              <a:buChar char="●"/>
            </a:pPr>
            <a:r>
              <a:rPr lang="en" sz="900">
                <a:latin typeface="Roboto"/>
                <a:ea typeface="Roboto"/>
                <a:cs typeface="Roboto"/>
                <a:sym typeface="Roboto"/>
              </a:rPr>
              <a:t>Building image recognition, object detection, text recognition algorithms with deep neural networks and convolutional neural networks</a:t>
            </a:r>
            <a:endParaRPr sz="900">
              <a:latin typeface="Roboto"/>
              <a:ea typeface="Roboto"/>
              <a:cs typeface="Roboto"/>
              <a:sym typeface="Roboto"/>
            </a:endParaRPr>
          </a:p>
          <a:p>
            <a:pPr indent="-285750" lvl="0" marL="457200" rtl="0" algn="l">
              <a:spcBef>
                <a:spcPts val="0"/>
              </a:spcBef>
              <a:spcAft>
                <a:spcPts val="0"/>
              </a:spcAft>
              <a:buClr>
                <a:srgbClr val="425066"/>
              </a:buClr>
              <a:buSzPts val="900"/>
              <a:buFont typeface="Roboto"/>
              <a:buChar char="●"/>
            </a:pPr>
            <a:r>
              <a:rPr lang="en" sz="900">
                <a:latin typeface="Roboto"/>
                <a:ea typeface="Roboto"/>
                <a:cs typeface="Roboto"/>
                <a:sym typeface="Roboto"/>
              </a:rPr>
              <a:t>Using real-world images in different shapes and sizes to visualize the journey of an image through convolutions to understand how a computer “sees” information, plot loss and accuracy</a:t>
            </a:r>
            <a:endParaRPr sz="900">
              <a:latin typeface="Roboto"/>
              <a:ea typeface="Roboto"/>
              <a:cs typeface="Roboto"/>
              <a:sym typeface="Roboto"/>
            </a:endParaRPr>
          </a:p>
          <a:p>
            <a:pPr indent="-285750" lvl="0" marL="457200" rtl="0" algn="l">
              <a:spcBef>
                <a:spcPts val="0"/>
              </a:spcBef>
              <a:spcAft>
                <a:spcPts val="0"/>
              </a:spcAft>
              <a:buClr>
                <a:srgbClr val="425066"/>
              </a:buClr>
              <a:buSzPts val="900"/>
              <a:buFont typeface="Roboto"/>
              <a:buChar char="●"/>
            </a:pPr>
            <a:r>
              <a:rPr lang="en" sz="900">
                <a:latin typeface="Roboto"/>
                <a:ea typeface="Roboto"/>
                <a:cs typeface="Roboto"/>
                <a:sym typeface="Roboto"/>
              </a:rPr>
              <a:t>Exploring strategies to prevent overfitting, including augmentation and dropouts</a:t>
            </a:r>
            <a:endParaRPr sz="900">
              <a:latin typeface="Roboto"/>
              <a:ea typeface="Roboto"/>
              <a:cs typeface="Roboto"/>
              <a:sym typeface="Roboto"/>
            </a:endParaRPr>
          </a:p>
          <a:p>
            <a:pPr indent="-285750" lvl="0" marL="457200" rtl="0" algn="l">
              <a:spcBef>
                <a:spcPts val="0"/>
              </a:spcBef>
              <a:spcAft>
                <a:spcPts val="0"/>
              </a:spcAft>
              <a:buClr>
                <a:srgbClr val="425066"/>
              </a:buClr>
              <a:buSzPts val="900"/>
              <a:buFont typeface="Roboto"/>
              <a:buChar char="●"/>
            </a:pPr>
            <a:r>
              <a:rPr lang="en" sz="900">
                <a:latin typeface="Roboto"/>
                <a:ea typeface="Roboto"/>
                <a:cs typeface="Roboto"/>
                <a:sym typeface="Roboto"/>
              </a:rPr>
              <a:t>Applying neural networks to solve natural language processing problems using TensorFlow</a:t>
            </a:r>
            <a:endParaRPr sz="900">
              <a:latin typeface="Roboto"/>
              <a:ea typeface="Roboto"/>
              <a:cs typeface="Roboto"/>
              <a:sym typeface="Roboto"/>
            </a:endParaRPr>
          </a:p>
          <a:p>
            <a:pPr indent="0" lvl="0" marL="0" rtl="0" algn="l">
              <a:spcBef>
                <a:spcPts val="900"/>
              </a:spcBef>
              <a:spcAft>
                <a:spcPts val="0"/>
              </a:spcAft>
              <a:buClr>
                <a:schemeClr val="dk1"/>
              </a:buClr>
              <a:buSzPts val="1100"/>
              <a:buFont typeface="Arial"/>
              <a:buNone/>
            </a:pPr>
            <a:r>
              <a:rPr lang="en" sz="900"/>
              <a:t>Exam cost $100 USD. </a:t>
            </a:r>
            <a:r>
              <a:rPr lang="en" sz="900"/>
              <a:t>Stipends are available.</a:t>
            </a:r>
            <a:endParaRPr sz="900"/>
          </a:p>
          <a:p>
            <a:pPr indent="0" lvl="0" marL="0" rtl="0" algn="l">
              <a:spcBef>
                <a:spcPts val="1600"/>
              </a:spcBef>
              <a:spcAft>
                <a:spcPts val="0"/>
              </a:spcAft>
              <a:buClr>
                <a:schemeClr val="dk1"/>
              </a:buClr>
              <a:buSzPts val="1100"/>
              <a:buFont typeface="Arial"/>
              <a:buNone/>
            </a:pPr>
            <a:r>
              <a:t/>
            </a:r>
            <a:endParaRPr sz="900"/>
          </a:p>
          <a:p>
            <a:pPr indent="0" lvl="0" marL="0" rtl="0" algn="l">
              <a:spcBef>
                <a:spcPts val="1600"/>
              </a:spcBef>
              <a:spcAft>
                <a:spcPts val="0"/>
              </a:spcAft>
              <a:buClr>
                <a:schemeClr val="dk1"/>
              </a:buClr>
              <a:buSzPts val="1100"/>
              <a:buFont typeface="Arial"/>
              <a:buNone/>
            </a:pPr>
            <a:r>
              <a:t/>
            </a:r>
            <a:endParaRPr sz="900"/>
          </a:p>
          <a:p>
            <a:pPr indent="0" lvl="0" marL="0" rtl="0" algn="l">
              <a:spcBef>
                <a:spcPts val="1600"/>
              </a:spcBef>
              <a:spcAft>
                <a:spcPts val="0"/>
              </a:spcAft>
              <a:buClr>
                <a:schemeClr val="dk1"/>
              </a:buClr>
              <a:buSzPts val="1100"/>
              <a:buFont typeface="Arial"/>
              <a:buNone/>
            </a:pPr>
            <a:r>
              <a:t/>
            </a:r>
            <a:endParaRPr sz="900"/>
          </a:p>
          <a:p>
            <a:pPr indent="0" lvl="0" marL="0" rtl="0" algn="l">
              <a:spcBef>
                <a:spcPts val="1600"/>
              </a:spcBef>
              <a:spcAft>
                <a:spcPts val="0"/>
              </a:spcAft>
              <a:buClr>
                <a:schemeClr val="dk1"/>
              </a:buClr>
              <a:buSzPts val="1100"/>
              <a:buFont typeface="Arial"/>
              <a:buNone/>
            </a:pPr>
            <a:r>
              <a:t/>
            </a:r>
            <a:endParaRPr sz="900"/>
          </a:p>
          <a:p>
            <a:pPr indent="0" lvl="0" marL="0" rtl="0" algn="l">
              <a:spcBef>
                <a:spcPts val="1600"/>
              </a:spcBef>
              <a:spcAft>
                <a:spcPts val="1600"/>
              </a:spcAft>
              <a:buNone/>
            </a:pPr>
            <a:r>
              <a:t/>
            </a:r>
            <a:endParaRPr sz="900"/>
          </a:p>
        </p:txBody>
      </p:sp>
      <p:pic>
        <p:nvPicPr>
          <p:cNvPr id="481" name="Google Shape;481;p62"/>
          <p:cNvPicPr preferRelativeResize="0"/>
          <p:nvPr/>
        </p:nvPicPr>
        <p:blipFill rotWithShape="1">
          <a:blip r:embed="rId3">
            <a:alphaModFix/>
          </a:blip>
          <a:srcRect b="28371" l="0" r="0" t="0"/>
          <a:stretch/>
        </p:blipFill>
        <p:spPr>
          <a:xfrm>
            <a:off x="6210200" y="1623451"/>
            <a:ext cx="2756050" cy="1769925"/>
          </a:xfrm>
          <a:prstGeom prst="rect">
            <a:avLst/>
          </a:prstGeom>
          <a:noFill/>
          <a:ln>
            <a:noFill/>
          </a:ln>
        </p:spPr>
      </p:pic>
      <p:sp>
        <p:nvSpPr>
          <p:cNvPr id="482" name="Google Shape;482;p62"/>
          <p:cNvSpPr txBox="1"/>
          <p:nvPr/>
        </p:nvSpPr>
        <p:spPr>
          <a:xfrm>
            <a:off x="6319963" y="3393375"/>
            <a:ext cx="2536500" cy="5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300" u="sng">
                <a:solidFill>
                  <a:srgbClr val="FF6F00"/>
                </a:solidFill>
                <a:latin typeface="Google Sans"/>
                <a:ea typeface="Google Sans"/>
                <a:cs typeface="Google Sans"/>
                <a:sym typeface="Google Sans"/>
                <a:hlinkClick r:id="rId4">
                  <a:extLst>
                    <a:ext uri="{A12FA001-AC4F-418D-AE19-62706E023703}">
                      <ahyp:hlinkClr val="tx"/>
                    </a:ext>
                  </a:extLst>
                </a:hlinkClick>
              </a:rPr>
              <a:t>TensorFlow.org/certificate</a:t>
            </a:r>
            <a:endParaRPr sz="1600">
              <a:solidFill>
                <a:srgbClr val="FF6F00"/>
              </a:solidFill>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486" name="Shape 486"/>
        <p:cNvGrpSpPr/>
        <p:nvPr/>
      </p:nvGrpSpPr>
      <p:grpSpPr>
        <a:xfrm>
          <a:off x="0" y="0"/>
          <a:ext cx="0" cy="0"/>
          <a:chOff x="0" y="0"/>
          <a:chExt cx="0" cy="0"/>
        </a:xfrm>
      </p:grpSpPr>
      <p:sp>
        <p:nvSpPr>
          <p:cNvPr id="487" name="Google Shape;487;p63"/>
          <p:cNvSpPr txBox="1"/>
          <p:nvPr>
            <p:ph type="ctrTitle"/>
          </p:nvPr>
        </p:nvSpPr>
        <p:spPr>
          <a:xfrm>
            <a:off x="370050" y="2671350"/>
            <a:ext cx="8544900" cy="615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lt1"/>
                </a:solidFill>
                <a:latin typeface="Google Sans Medium"/>
                <a:ea typeface="Google Sans Medium"/>
                <a:cs typeface="Google Sans Medium"/>
                <a:sym typeface="Google Sans Medium"/>
              </a:rPr>
              <a:t>Thank you! </a:t>
            </a:r>
            <a:endParaRPr sz="5000">
              <a:solidFill>
                <a:schemeClr val="lt1"/>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3000">
              <a:solidFill>
                <a:schemeClr val="lt1"/>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rPr lang="en" sz="1900">
                <a:solidFill>
                  <a:schemeClr val="lt1"/>
                </a:solidFill>
                <a:latin typeface="Google Sans Medium"/>
                <a:ea typeface="Google Sans Medium"/>
                <a:cs typeface="Google Sans Medium"/>
                <a:sym typeface="Google Sans Medium"/>
              </a:rPr>
              <a:t>Questions? Contact: tfug-help@tensorflow.org</a:t>
            </a:r>
            <a:endParaRPr sz="1900">
              <a:solidFill>
                <a:schemeClr val="lt1"/>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Clr>
                <a:schemeClr val="dk1"/>
              </a:buClr>
              <a:buSzPts val="1100"/>
              <a:buFont typeface="Arial"/>
              <a:buNone/>
            </a:pPr>
            <a:r>
              <a:t/>
            </a:r>
            <a:endParaRPr sz="3000">
              <a:solidFill>
                <a:schemeClr val="lt1"/>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t/>
            </a:r>
            <a:endParaRPr sz="30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User Groups</a:t>
            </a:r>
            <a:endParaRPr/>
          </a:p>
        </p:txBody>
      </p:sp>
      <p:sp>
        <p:nvSpPr>
          <p:cNvPr id="104" name="Google Shape;104;p20"/>
          <p:cNvSpPr txBox="1"/>
          <p:nvPr>
            <p:ph idx="2" type="subTitle"/>
          </p:nvPr>
        </p:nvSpPr>
        <p:spPr>
          <a:xfrm>
            <a:off x="609600" y="1352375"/>
            <a:ext cx="3943200" cy="32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FF6F00"/>
                </a:solidFill>
                <a:hlinkClick r:id="rId3">
                  <a:extLst>
                    <a:ext uri="{A12FA001-AC4F-418D-AE19-62706E023703}">
                      <ahyp:hlinkClr val="tx"/>
                    </a:ext>
                  </a:extLst>
                </a:hlinkClick>
              </a:rPr>
              <a:t>TensorFlow User Group</a:t>
            </a:r>
            <a:r>
              <a:rPr b="1" lang="en" sz="1400" u="sng">
                <a:solidFill>
                  <a:srgbClr val="FF6F00"/>
                </a:solidFill>
                <a:hlinkClick r:id="rId4">
                  <a:extLst>
                    <a:ext uri="{A12FA001-AC4F-418D-AE19-62706E023703}">
                      <ahyp:hlinkClr val="tx"/>
                    </a:ext>
                  </a:extLst>
                </a:hlinkClick>
              </a:rPr>
              <a:t>s</a:t>
            </a:r>
            <a:r>
              <a:rPr b="1" lang="en" sz="1400"/>
              <a:t> (TFUGs) </a:t>
            </a:r>
            <a:r>
              <a:rPr lang="en" sz="1400"/>
              <a:t>are communities of users (developers, engineers, data scientists, etc) who are passionate about TensorFlow and machine learning.</a:t>
            </a:r>
            <a:endParaRPr sz="1400"/>
          </a:p>
          <a:p>
            <a:pPr indent="0" lvl="0" marL="0" rtl="0" algn="l">
              <a:spcBef>
                <a:spcPts val="1600"/>
              </a:spcBef>
              <a:spcAft>
                <a:spcPts val="1600"/>
              </a:spcAft>
              <a:buNone/>
            </a:pPr>
            <a:r>
              <a:rPr lang="en" sz="1400"/>
              <a:t>We aim to build and support a global network of TFUGs so like-minded people using TensorFlow and related technologies can exchange knowledge, information and best practices in addition to learning how to apply machine learning using TensorFlow.</a:t>
            </a:r>
            <a:r>
              <a:rPr lang="en" sz="1400"/>
              <a:t> </a:t>
            </a:r>
            <a:endParaRPr sz="1400"/>
          </a:p>
        </p:txBody>
      </p:sp>
      <p:pic>
        <p:nvPicPr>
          <p:cNvPr id="105" name="Google Shape;105;p20"/>
          <p:cNvPicPr preferRelativeResize="0"/>
          <p:nvPr/>
        </p:nvPicPr>
        <p:blipFill rotWithShape="1">
          <a:blip r:embed="rId5">
            <a:alphaModFix/>
          </a:blip>
          <a:srcRect b="0" l="5339" r="6841" t="0"/>
          <a:stretch/>
        </p:blipFill>
        <p:spPr>
          <a:xfrm>
            <a:off x="5124850" y="1352375"/>
            <a:ext cx="3389700" cy="2029800"/>
          </a:xfrm>
          <a:prstGeom prst="roundRect">
            <a:avLst>
              <a:gd fmla="val 16667" name="adj"/>
            </a:avLst>
          </a:prstGeom>
          <a:noFill/>
          <a:ln>
            <a:noFill/>
          </a:ln>
        </p:spPr>
      </p:pic>
      <p:sp>
        <p:nvSpPr>
          <p:cNvPr id="106" name="Google Shape;106;p20"/>
          <p:cNvSpPr txBox="1"/>
          <p:nvPr>
            <p:ph type="title"/>
          </p:nvPr>
        </p:nvSpPr>
        <p:spPr>
          <a:xfrm>
            <a:off x="5124850" y="3450150"/>
            <a:ext cx="3389700" cy="8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70+ Groups</a:t>
            </a:r>
            <a:endParaRPr sz="2000"/>
          </a:p>
          <a:p>
            <a:pPr indent="0" lvl="0" marL="0" rtl="0" algn="ctr">
              <a:spcBef>
                <a:spcPts val="0"/>
              </a:spcBef>
              <a:spcAft>
                <a:spcPts val="0"/>
              </a:spcAft>
              <a:buNone/>
            </a:pPr>
            <a:r>
              <a:rPr lang="en" sz="2000"/>
              <a:t>1</a:t>
            </a:r>
            <a:r>
              <a:rPr lang="en" sz="2000"/>
              <a:t>5+ Countries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Google Developer Experts</a:t>
            </a:r>
            <a:endParaRPr/>
          </a:p>
        </p:txBody>
      </p:sp>
      <p:sp>
        <p:nvSpPr>
          <p:cNvPr id="112" name="Google Shape;112;p21"/>
          <p:cNvSpPr txBox="1"/>
          <p:nvPr>
            <p:ph idx="2" type="subTitle"/>
          </p:nvPr>
        </p:nvSpPr>
        <p:spPr>
          <a:xfrm>
            <a:off x="609600" y="1352375"/>
            <a:ext cx="3943200" cy="26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ML GDEs are a global network of Machine Learning experts and </a:t>
            </a:r>
            <a:r>
              <a:rPr lang="en" sz="1400"/>
              <a:t>practitioners</a:t>
            </a:r>
            <a:r>
              <a:rPr lang="en" sz="1400"/>
              <a:t> from the community, who work closely with Google, in order to advance machine learning education, usage and adoption </a:t>
            </a:r>
            <a:r>
              <a:rPr lang="en" sz="1400"/>
              <a:t>worldwide</a:t>
            </a:r>
            <a:r>
              <a:rPr lang="en" sz="1400"/>
              <a:t>. </a:t>
            </a:r>
            <a:endParaRPr sz="1400"/>
          </a:p>
          <a:p>
            <a:pPr indent="0" lvl="0" marL="0" rtl="0" algn="l">
              <a:spcBef>
                <a:spcPts val="1600"/>
              </a:spcBef>
              <a:spcAft>
                <a:spcPts val="1600"/>
              </a:spcAft>
              <a:buNone/>
            </a:pPr>
            <a:r>
              <a:rPr lang="en" sz="1400"/>
              <a:t>These experts also play a critical role in technology development and community outreach.</a:t>
            </a:r>
            <a:endParaRPr sz="1400"/>
          </a:p>
        </p:txBody>
      </p:sp>
      <p:sp>
        <p:nvSpPr>
          <p:cNvPr id="113" name="Google Shape;113;p21"/>
          <p:cNvSpPr txBox="1"/>
          <p:nvPr>
            <p:ph type="title"/>
          </p:nvPr>
        </p:nvSpPr>
        <p:spPr>
          <a:xfrm>
            <a:off x="5056425" y="3635125"/>
            <a:ext cx="3504000" cy="9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150</a:t>
            </a:r>
            <a:r>
              <a:rPr lang="en" sz="1900"/>
              <a:t> ML GDEs</a:t>
            </a:r>
            <a:endParaRPr sz="1900"/>
          </a:p>
          <a:p>
            <a:pPr indent="0" lvl="0" marL="0" rtl="0" algn="ctr">
              <a:spcBef>
                <a:spcPts val="0"/>
              </a:spcBef>
              <a:spcAft>
                <a:spcPts val="0"/>
              </a:spcAft>
              <a:buNone/>
            </a:pPr>
            <a:r>
              <a:rPr lang="en" sz="1900"/>
              <a:t>1,107 Public Presentations</a:t>
            </a:r>
            <a:endParaRPr sz="1900"/>
          </a:p>
        </p:txBody>
      </p:sp>
      <p:pic>
        <p:nvPicPr>
          <p:cNvPr id="114" name="Google Shape;114;p21"/>
          <p:cNvPicPr preferRelativeResize="0"/>
          <p:nvPr/>
        </p:nvPicPr>
        <p:blipFill>
          <a:blip r:embed="rId3">
            <a:alphaModFix/>
          </a:blip>
          <a:stretch>
            <a:fillRect/>
          </a:stretch>
        </p:blipFill>
        <p:spPr>
          <a:xfrm>
            <a:off x="5269900" y="1529299"/>
            <a:ext cx="3035400" cy="19572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Interest Groups</a:t>
            </a:r>
            <a:endParaRPr/>
          </a:p>
        </p:txBody>
      </p:sp>
      <p:sp>
        <p:nvSpPr>
          <p:cNvPr id="120" name="Google Shape;120;p22"/>
          <p:cNvSpPr txBox="1"/>
          <p:nvPr>
            <p:ph idx="2" type="subTitle"/>
          </p:nvPr>
        </p:nvSpPr>
        <p:spPr>
          <a:xfrm>
            <a:off x="609600" y="1354975"/>
            <a:ext cx="3943200" cy="25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lang="en" sz="1400" u="sng">
                <a:solidFill>
                  <a:srgbClr val="FF6F00"/>
                </a:solidFill>
                <a:hlinkClick r:id="rId3">
                  <a:extLst>
                    <a:ext uri="{A12FA001-AC4F-418D-AE19-62706E023703}">
                      <ahyp:hlinkClr val="tx"/>
                    </a:ext>
                  </a:extLst>
                </a:hlinkClick>
              </a:rPr>
              <a:t>TensorFlow Special Interest Groups</a:t>
            </a:r>
            <a:r>
              <a:rPr lang="en" sz="1400"/>
              <a:t> (SIGs) are groups of contributors with a defined project focus. These groups take ownership of specific areas to add and maintain new features. </a:t>
            </a:r>
            <a:endParaRPr sz="1400"/>
          </a:p>
          <a:p>
            <a:pPr indent="0" lvl="0" marL="0" rtl="0" algn="l">
              <a:spcBef>
                <a:spcPts val="1600"/>
              </a:spcBef>
              <a:spcAft>
                <a:spcPts val="1600"/>
              </a:spcAft>
              <a:buNone/>
            </a:pPr>
            <a:r>
              <a:rPr lang="en" sz="1400"/>
              <a:t>Our contributor ecosystem includes the SIG Addons, Build, IO, Graphics, Networking, JVM, Micro, Rust, Keras, MLIR, Swift and TensorBoard.</a:t>
            </a:r>
            <a:endParaRPr b="1" sz="1400"/>
          </a:p>
        </p:txBody>
      </p:sp>
      <p:sp>
        <p:nvSpPr>
          <p:cNvPr id="121" name="Google Shape;121;p22"/>
          <p:cNvSpPr txBox="1"/>
          <p:nvPr>
            <p:ph type="title"/>
          </p:nvPr>
        </p:nvSpPr>
        <p:spPr>
          <a:xfrm>
            <a:off x="5300175" y="3553475"/>
            <a:ext cx="3039900" cy="9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12 SIGs</a:t>
            </a:r>
            <a:endParaRPr sz="2000"/>
          </a:p>
          <a:p>
            <a:pPr indent="0" lvl="0" marL="0" rtl="0" algn="ctr">
              <a:spcBef>
                <a:spcPts val="0"/>
              </a:spcBef>
              <a:spcAft>
                <a:spcPts val="0"/>
              </a:spcAft>
              <a:buNone/>
            </a:pPr>
            <a:r>
              <a:rPr lang="en" sz="2000"/>
              <a:t>66 RFCs</a:t>
            </a:r>
            <a:endParaRPr sz="2000"/>
          </a:p>
        </p:txBody>
      </p:sp>
      <p:pic>
        <p:nvPicPr>
          <p:cNvPr id="122" name="Google Shape;122;p22"/>
          <p:cNvPicPr preferRelativeResize="0"/>
          <p:nvPr/>
        </p:nvPicPr>
        <p:blipFill>
          <a:blip r:embed="rId4">
            <a:alphaModFix/>
          </a:blip>
          <a:stretch>
            <a:fillRect/>
          </a:stretch>
        </p:blipFill>
        <p:spPr>
          <a:xfrm>
            <a:off x="5300175" y="1352375"/>
            <a:ext cx="3039900" cy="20634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609600" y="438245"/>
            <a:ext cx="67047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r>
              <a:rPr lang="en"/>
              <a:t> Working Groups</a:t>
            </a:r>
            <a:endParaRPr/>
          </a:p>
        </p:txBody>
      </p:sp>
      <p:sp>
        <p:nvSpPr>
          <p:cNvPr id="128" name="Google Shape;128;p23"/>
          <p:cNvSpPr txBox="1"/>
          <p:nvPr>
            <p:ph idx="2" type="subTitle"/>
          </p:nvPr>
        </p:nvSpPr>
        <p:spPr>
          <a:xfrm>
            <a:off x="609600" y="1242975"/>
            <a:ext cx="3943200" cy="3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ML Working Groups are group of Googlers, ML GDEs and TFUG organizers interested in specific ML related areas. It is a great place to discuss and share those topics and also seek like-minded people for collaboration.</a:t>
            </a:r>
            <a:endParaRPr sz="1400"/>
          </a:p>
          <a:p>
            <a:pPr indent="0" lvl="0" marL="0" rtl="0" algn="l">
              <a:spcBef>
                <a:spcPts val="1600"/>
              </a:spcBef>
              <a:spcAft>
                <a:spcPts val="0"/>
              </a:spcAft>
              <a:buNone/>
            </a:pPr>
            <a:r>
              <a:rPr lang="en" sz="1400"/>
              <a:t>Current ML WGs include MLOps WG, ML on Mobile OS WG, ML in JavaScript WG, Explainable AI WG, Diversity and Inclusion WG and more will be added.</a:t>
            </a:r>
            <a:endParaRPr sz="1400"/>
          </a:p>
          <a:p>
            <a:pPr indent="0" lvl="0" marL="0" rtl="0" algn="l">
              <a:spcBef>
                <a:spcPts val="1600"/>
              </a:spcBef>
              <a:spcAft>
                <a:spcPts val="1600"/>
              </a:spcAft>
              <a:buNone/>
            </a:pPr>
            <a:r>
              <a:rPr b="1" lang="en" sz="1400" u="sng">
                <a:solidFill>
                  <a:srgbClr val="FF6F00"/>
                </a:solidFill>
                <a:hlinkClick r:id="rId3">
                  <a:extLst>
                    <a:ext uri="{A12FA001-AC4F-418D-AE19-62706E023703}">
                      <ahyp:hlinkClr val="tx"/>
                    </a:ext>
                  </a:extLst>
                </a:hlinkClick>
              </a:rPr>
              <a:t>The TFUG Organizer meeting note</a:t>
            </a:r>
            <a:r>
              <a:rPr lang="en" sz="1400"/>
              <a:t> includes all the relevant information and link for each WGs.</a:t>
            </a:r>
            <a:endParaRPr sz="1400"/>
          </a:p>
        </p:txBody>
      </p:sp>
      <p:sp>
        <p:nvSpPr>
          <p:cNvPr id="129" name="Google Shape;129;p23"/>
          <p:cNvSpPr txBox="1"/>
          <p:nvPr>
            <p:ph type="title"/>
          </p:nvPr>
        </p:nvSpPr>
        <p:spPr>
          <a:xfrm>
            <a:off x="5106500" y="3360325"/>
            <a:ext cx="3620700" cy="13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5 Working</a:t>
            </a:r>
            <a:r>
              <a:rPr lang="en" sz="2000"/>
              <a:t> Groups</a:t>
            </a:r>
            <a:endParaRPr sz="2000"/>
          </a:p>
          <a:p>
            <a:pPr indent="0" lvl="0" marL="0" rtl="0" algn="ctr">
              <a:spcBef>
                <a:spcPts val="0"/>
              </a:spcBef>
              <a:spcAft>
                <a:spcPts val="0"/>
              </a:spcAft>
              <a:buNone/>
            </a:pPr>
            <a:r>
              <a:rPr lang="en" sz="2000"/>
              <a:t>w</a:t>
            </a:r>
            <a:r>
              <a:rPr lang="en" sz="2000"/>
              <a:t>ith Googlers and ML GDEs</a:t>
            </a:r>
            <a:endParaRPr sz="2000"/>
          </a:p>
        </p:txBody>
      </p:sp>
      <p:pic>
        <p:nvPicPr>
          <p:cNvPr id="130" name="Google Shape;130;p23"/>
          <p:cNvPicPr preferRelativeResize="0"/>
          <p:nvPr/>
        </p:nvPicPr>
        <p:blipFill>
          <a:blip r:embed="rId4">
            <a:alphaModFix/>
          </a:blip>
          <a:stretch>
            <a:fillRect/>
          </a:stretch>
        </p:blipFill>
        <p:spPr>
          <a:xfrm>
            <a:off x="5119275" y="1744150"/>
            <a:ext cx="3457025" cy="12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6F00"/>
            </a:gs>
            <a:gs pos="100000">
              <a:srgbClr val="FFA800"/>
            </a:gs>
          </a:gsLst>
          <a:lin ang="1801379" scaled="0"/>
        </a:gradFill>
      </p:bgPr>
    </p:bg>
    <p:spTree>
      <p:nvGrpSpPr>
        <p:cNvPr id="134" name="Shape 134"/>
        <p:cNvGrpSpPr/>
        <p:nvPr/>
      </p:nvGrpSpPr>
      <p:grpSpPr>
        <a:xfrm>
          <a:off x="0" y="0"/>
          <a:ext cx="0" cy="0"/>
          <a:chOff x="0" y="0"/>
          <a:chExt cx="0" cy="0"/>
        </a:xfrm>
      </p:grpSpPr>
      <p:sp>
        <p:nvSpPr>
          <p:cNvPr id="135" name="Google Shape;135;p24"/>
          <p:cNvSpPr txBox="1"/>
          <p:nvPr>
            <p:ph type="ctrTitle"/>
          </p:nvPr>
        </p:nvSpPr>
        <p:spPr>
          <a:xfrm>
            <a:off x="370050" y="2309850"/>
            <a:ext cx="6956700" cy="523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lt1"/>
                </a:solidFill>
                <a:latin typeface="Google Sans Medium"/>
                <a:ea typeface="Google Sans Medium"/>
                <a:cs typeface="Google Sans Medium"/>
                <a:sym typeface="Google Sans Medium"/>
              </a:rPr>
              <a:t>TFUG</a:t>
            </a:r>
            <a:r>
              <a:rPr lang="en" sz="3600">
                <a:solidFill>
                  <a:schemeClr val="lt1"/>
                </a:solidFill>
                <a:latin typeface="Google Sans Medium"/>
                <a:ea typeface="Google Sans Medium"/>
                <a:cs typeface="Google Sans Medium"/>
                <a:sym typeface="Google Sans Medium"/>
              </a:rPr>
              <a:t> Community Guidelines</a:t>
            </a:r>
            <a:endParaRPr sz="3600">
              <a:solidFill>
                <a:schemeClr val="lt1"/>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